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322" r:id="rId4"/>
    <p:sldId id="280" r:id="rId6"/>
    <p:sldId id="357" r:id="rId7"/>
    <p:sldId id="340" r:id="rId8"/>
    <p:sldId id="358" r:id="rId9"/>
    <p:sldId id="271" r:id="rId10"/>
    <p:sldId id="263" r:id="rId11"/>
    <p:sldId id="355" r:id="rId12"/>
    <p:sldId id="364" r:id="rId13"/>
    <p:sldId id="365" r:id="rId14"/>
    <p:sldId id="366" r:id="rId15"/>
    <p:sldId id="367" r:id="rId16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9A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gs" Target="tags/tag7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5ad4b2f0c8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15ad4b2f0c8_2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CN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5ad4b2f0c8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15ad4b2f0c8_2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5ad4b2f0c8_2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g15ad4b2f0c8_2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CN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5ad4b2f0c8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15ad4b2f0c8_2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CN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5ad4b2f0c8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15ad4b2f0c8_2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600" lvl="0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200" lvl="1" indent="-42354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800" lvl="2" indent="-42354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400" lvl="3" indent="-42354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8000" lvl="4" indent="-42354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600" lvl="5" indent="-42354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200" lvl="6" indent="-42354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800" lvl="7" indent="-42354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400" lvl="8" indent="-42354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</a:fld>
            <a:endParaRPr lang="zh-C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image" Target="../media/image41.jpeg"/><Relationship Id="rId1" Type="http://schemas.openxmlformats.org/officeDocument/2006/relationships/image" Target="../media/image4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4" Type="http://schemas.openxmlformats.org/officeDocument/2006/relationships/notesSlide" Target="../notesSlides/notesSlide3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5.png"/><Relationship Id="rId11" Type="http://schemas.openxmlformats.org/officeDocument/2006/relationships/image" Target="../media/image14.png"/><Relationship Id="rId10" Type="http://schemas.openxmlformats.org/officeDocument/2006/relationships/image" Target="../media/image13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6" Type="http://schemas.openxmlformats.org/officeDocument/2006/relationships/tags" Target="../tags/tag3.xml"/><Relationship Id="rId5" Type="http://schemas.openxmlformats.org/officeDocument/2006/relationships/image" Target="../media/image19.png"/><Relationship Id="rId4" Type="http://schemas.openxmlformats.org/officeDocument/2006/relationships/tags" Target="../tags/tag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5" Type="http://schemas.openxmlformats.org/officeDocument/2006/relationships/notesSlide" Target="../notesSlides/notesSlide6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33.png"/><Relationship Id="rId12" Type="http://schemas.openxmlformats.org/officeDocument/2006/relationships/image" Target="../media/image32.png"/><Relationship Id="rId11" Type="http://schemas.openxmlformats.org/officeDocument/2006/relationships/image" Target="../media/image31.png"/><Relationship Id="rId10" Type="http://schemas.openxmlformats.org/officeDocument/2006/relationships/image" Target="../media/image30.png"/><Relationship Id="rId1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tags" Target="../tags/tag4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290955"/>
            <a:ext cx="9144000" cy="1475105"/>
          </a:xfrm>
        </p:spPr>
        <p:txBody>
          <a:bodyPr>
            <a:normAutofit/>
          </a:bodyPr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 panose="020B0604020202020204"/>
            </a:pPr>
            <a:r>
              <a:rPr lang="zh-CN" sz="3200" b="1" kern="0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Sample Efficient Prioritized Experience Replay for Adversarial Environments</a:t>
            </a:r>
            <a:endParaRPr lang="zh-CN" sz="3200" b="1" kern="0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294063"/>
            <a:ext cx="9144000" cy="1655762"/>
          </a:xfrm>
        </p:spPr>
        <p:txBody>
          <a:bodyPr/>
          <a:p>
            <a:r>
              <a:rPr b="1"/>
              <a:t>Tianyang Duan,</a:t>
            </a:r>
            <a:r>
              <a:t> Zongyuan Zhang, Zekai Sun, Heming Cui 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idx="12"/>
          </p:nvPr>
        </p:nvSpPr>
        <p:spPr>
          <a:xfrm>
            <a:off x="9262110" y="6356350"/>
            <a:ext cx="2743200" cy="365125"/>
          </a:xfrm>
        </p:spPr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</a:fld>
            <a:endParaRPr 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3095"/>
              <a:t>Evaluation Questions</a:t>
            </a:r>
            <a:endParaRPr sz="3095"/>
          </a:p>
        </p:txBody>
      </p:sp>
      <p:sp>
        <p:nvSpPr>
          <p:cNvPr id="194" name="Google Shape;194;p3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699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charset="0"/>
              <a:buChar char="Ø"/>
            </a:pPr>
            <a:r>
              <a:rPr sz="2000" dirty="0">
                <a:solidFill>
                  <a:schemeClr val="dk1"/>
                </a:solidFill>
              </a:rPr>
              <a:t>Does the method improve sample efficiency in adversarial environments?</a:t>
            </a:r>
            <a:endParaRPr sz="2000" dirty="0">
              <a:solidFill>
                <a:schemeClr val="dk1"/>
              </a:solidFill>
            </a:endParaRPr>
          </a:p>
          <a:p>
            <a:pPr marL="4699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charset="0"/>
              <a:buChar char="Ø"/>
            </a:pPr>
            <a:r>
              <a:rPr sz="2000" dirty="0">
                <a:solidFill>
                  <a:schemeClr val="bg1">
                    <a:lumMod val="50000"/>
                  </a:schemeClr>
                </a:solidFill>
              </a:rPr>
              <a:t>How does difference priority help to reduce the efficiency damage caused by outdated transactions?</a:t>
            </a:r>
            <a:endParaRPr sz="2000" dirty="0">
              <a:solidFill>
                <a:schemeClr val="bg1">
                  <a:lumMod val="50000"/>
                </a:schemeClr>
              </a:solidFill>
            </a:endParaRPr>
          </a:p>
          <a:p>
            <a:pPr marL="4699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charset="0"/>
              <a:buChar char="Ø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H</a:t>
            </a:r>
            <a:r>
              <a:rPr sz="2000" dirty="0">
                <a:solidFill>
                  <a:schemeClr val="bg1">
                    <a:lumMod val="50000"/>
                  </a:schemeClr>
                </a:solidFill>
              </a:rPr>
              <a:t>ow sensitive is the method to certain critical </a:t>
            </a:r>
            <a:r>
              <a:rPr sz="20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sampling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-related </a:t>
            </a:r>
            <a:r>
              <a:rPr sz="2000" dirty="0">
                <a:solidFill>
                  <a:schemeClr val="bg1">
                    <a:lumMod val="50000"/>
                  </a:schemeClr>
                </a:solidFill>
              </a:rPr>
              <a:t>hyperparameters , such as batch size and buffer size?</a:t>
            </a:r>
            <a:endParaRPr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idx="12"/>
          </p:nvPr>
        </p:nvSpPr>
        <p:spPr>
          <a:xfrm>
            <a:off x="9262110" y="6356350"/>
            <a:ext cx="2743200" cy="365125"/>
          </a:xfrm>
        </p:spPr>
        <p:txBody>
          <a:bodyPr>
            <a:normAutofit fontScale="90000"/>
          </a:bodyPr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</a:fld>
            <a:endParaRPr 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title"/>
          </p:nvPr>
        </p:nvSpPr>
        <p:spPr>
          <a:xfrm>
            <a:off x="330510" y="106322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3095">
                <a:sym typeface="+mn-ea"/>
              </a:rPr>
              <a:t>End-to-end Performance</a:t>
            </a:r>
            <a:endParaRPr sz="3095"/>
          </a:p>
        </p:txBody>
      </p:sp>
      <p:sp>
        <p:nvSpPr>
          <p:cNvPr id="9" name="灯片编号占位符 8"/>
          <p:cNvSpPr>
            <a:spLocks noGrp="1"/>
          </p:cNvSpPr>
          <p:nvPr>
            <p:ph type="sldNum" idx="12"/>
          </p:nvPr>
        </p:nvSpPr>
        <p:spPr>
          <a:xfrm>
            <a:off x="9262110" y="6356350"/>
            <a:ext cx="2743200" cy="365125"/>
          </a:xfrm>
        </p:spPr>
        <p:txBody>
          <a:bodyPr>
            <a:normAutofit fontScale="90000"/>
          </a:bodyPr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</a:fld>
            <a:endParaRPr lang="zh-CN"/>
          </a:p>
        </p:txBody>
      </p:sp>
      <p:pic>
        <p:nvPicPr>
          <p:cNvPr id="4" name="图片 3" descr="goa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32955" y="3338830"/>
            <a:ext cx="4618990" cy="3079750"/>
          </a:xfrm>
          <a:prstGeom prst="rect">
            <a:avLst/>
          </a:prstGeom>
        </p:spPr>
      </p:pic>
      <p:pic>
        <p:nvPicPr>
          <p:cNvPr id="5" name="图片 4" descr="rewar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955" y="0"/>
            <a:ext cx="4644390" cy="3096260"/>
          </a:xfrm>
          <a:prstGeom prst="rect">
            <a:avLst/>
          </a:prstGeom>
        </p:spPr>
      </p:pic>
      <p:sp>
        <p:nvSpPr>
          <p:cNvPr id="6" name="Google Shape;194;p33"/>
          <p:cNvSpPr txBox="1"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182245" y="970915"/>
            <a:ext cx="6795135" cy="5223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p>
            <a:pPr marL="412750" lvl="0" indent="-28575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charset="0"/>
              <a:buChar char="Ø"/>
            </a:pPr>
            <a:r>
              <a:rPr lang="en-US" sz="1800" b="1" dirty="0">
                <a:solidFill>
                  <a:schemeClr val="dk1"/>
                </a:solidFill>
                <a:cs typeface="+mn-lt"/>
              </a:rPr>
              <a:t>APER </a:t>
            </a:r>
            <a:r>
              <a:rPr lang="en-US" sz="1800" dirty="0">
                <a:solidFill>
                  <a:schemeClr val="dk1"/>
                </a:solidFill>
                <a:cs typeface="+mn-lt"/>
              </a:rPr>
              <a:t>(Red line)</a:t>
            </a:r>
            <a:r>
              <a:rPr sz="1800" dirty="0">
                <a:solidFill>
                  <a:schemeClr val="dk1"/>
                </a:solidFill>
                <a:cs typeface="+mn-lt"/>
              </a:rPr>
              <a:t> t</a:t>
            </a:r>
            <a:r>
              <a:rPr lang="en-US" sz="1800" dirty="0">
                <a:solidFill>
                  <a:schemeClr val="dk1"/>
                </a:solidFill>
                <a:cs typeface="+mn-lt"/>
              </a:rPr>
              <a:t>ake</a:t>
            </a:r>
            <a:r>
              <a:rPr sz="1800" dirty="0">
                <a:solidFill>
                  <a:schemeClr val="dk1"/>
                </a:solidFill>
                <a:cs typeface="+mn-lt"/>
              </a:rPr>
              <a:t> a minimum of episodes to restore the average reward</a:t>
            </a:r>
            <a:r>
              <a:rPr lang="en-US" sz="1800" dirty="0">
                <a:solidFill>
                  <a:schemeClr val="dk1"/>
                </a:solidFill>
                <a:cs typeface="+mn-lt"/>
              </a:rPr>
              <a:t> </a:t>
            </a:r>
            <a:r>
              <a:rPr sz="1800" dirty="0">
                <a:solidFill>
                  <a:schemeClr val="dk1"/>
                </a:solidFill>
                <a:cs typeface="+mn-lt"/>
              </a:rPr>
              <a:t>before changing the opponent</a:t>
            </a:r>
            <a:r>
              <a:rPr lang="en-US" sz="1800" dirty="0">
                <a:solidFill>
                  <a:schemeClr val="dk1"/>
                </a:solidFill>
                <a:cs typeface="+mn-lt"/>
              </a:rPr>
              <a:t> policy, with </a:t>
            </a:r>
            <a:r>
              <a:rPr sz="1800" b="1"/>
              <a:t>a 4</a:t>
            </a:r>
            <a:r>
              <a:rPr lang="en-US" sz="1800" b="1"/>
              <a:t>6.64</a:t>
            </a:r>
            <a:r>
              <a:rPr sz="1800" b="1"/>
              <a:t>% improvement</a:t>
            </a:r>
            <a:r>
              <a:rPr lang="en-US" altLang="zh-CN" sz="1800" b="1">
                <a:sym typeface="+mn-ea"/>
              </a:rPr>
              <a:t> to </a:t>
            </a:r>
            <a:r>
              <a:rPr lang="zh-CN" altLang="en-US" sz="1800" b="1">
                <a:sym typeface="+mn-ea"/>
              </a:rPr>
              <a:t>Vanilla ER</a:t>
            </a:r>
            <a:r>
              <a:rPr lang="en-US" altLang="zh-CN" sz="1800">
                <a:sym typeface="+mn-ea"/>
              </a:rPr>
              <a:t>.</a:t>
            </a:r>
            <a:endParaRPr sz="1800" dirty="0">
              <a:solidFill>
                <a:schemeClr val="dk1"/>
              </a:solidFill>
              <a:cs typeface="+mn-lt"/>
            </a:endParaRPr>
          </a:p>
          <a:p>
            <a:pPr marL="412750" lvl="0" indent="-28575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charset="0"/>
              <a:buChar char="Ø"/>
            </a:pPr>
            <a:r>
              <a:rPr lang="en-US" sz="1800" b="1">
                <a:cs typeface="+mn-lt"/>
                <a:sym typeface="+mn-ea"/>
              </a:rPr>
              <a:t>Training method</a:t>
            </a:r>
            <a:r>
              <a:rPr lang="zh-CN" altLang="en-US" sz="1800">
                <a:cs typeface="+mn-lt"/>
                <a:sym typeface="+mn-ea"/>
              </a:rPr>
              <a:t>：</a:t>
            </a:r>
            <a:endParaRPr lang="zh-CN" altLang="en-US" sz="1800">
              <a:solidFill>
                <a:schemeClr val="tx1"/>
              </a:solidFill>
              <a:cs typeface="+mn-lt"/>
              <a:sym typeface="+mn-ea"/>
            </a:endParaRPr>
          </a:p>
          <a:p>
            <a:pPr marL="869950" lvl="1" indent="-28575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zh-CN" sz="1800">
                <a:cs typeface="+mn-lt"/>
                <a:sym typeface="+mn-ea"/>
              </a:rPr>
              <a:t>Play in the above experimental environment</a:t>
            </a:r>
            <a:endParaRPr lang="zh-CN" sz="1800">
              <a:cs typeface="+mn-lt"/>
              <a:sym typeface="+mn-ea"/>
            </a:endParaRPr>
          </a:p>
          <a:p>
            <a:pPr marL="869950" lvl="1" indent="-28575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zh-CN" sz="1800">
                <a:cs typeface="+mn-lt"/>
                <a:sym typeface="+mn-ea"/>
              </a:rPr>
              <a:t>All methods start from the same pre-trained model</a:t>
            </a:r>
            <a:endParaRPr lang="zh-CN" sz="1800">
              <a:cs typeface="+mn-lt"/>
              <a:sym typeface="+mn-ea"/>
            </a:endParaRPr>
          </a:p>
          <a:p>
            <a:pPr marL="869950" lvl="1" indent="-28575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zh-CN" sz="1800">
                <a:cs typeface="+mn-lt"/>
                <a:sym typeface="+mn-ea"/>
              </a:rPr>
              <a:t>All methods use the same hyperparameters, </a:t>
            </a:r>
            <a:r>
              <a:rPr lang="en-US" altLang="zh-CN" sz="1800">
                <a:cs typeface="+mn-lt"/>
                <a:sym typeface="+mn-ea"/>
              </a:rPr>
              <a:t>with</a:t>
            </a:r>
            <a:r>
              <a:rPr lang="zh-CN" sz="1800">
                <a:cs typeface="+mn-lt"/>
                <a:sym typeface="+mn-ea"/>
              </a:rPr>
              <a:t> learning rate = 1×</a:t>
            </a:r>
            <a:r>
              <a:rPr lang="en-US" altLang="zh-CN" sz="1800">
                <a:cs typeface="+mn-lt"/>
                <a:sym typeface="+mn-ea"/>
              </a:rPr>
              <a:t> 10</a:t>
            </a:r>
            <a:r>
              <a:rPr lang="zh-CN" sz="1800" baseline="30000">
                <a:cs typeface="+mn-lt"/>
                <a:sym typeface="+mn-ea"/>
              </a:rPr>
              <a:t>-4</a:t>
            </a:r>
            <a:r>
              <a:rPr lang="zh-CN" sz="1800">
                <a:cs typeface="+mn-lt"/>
                <a:sym typeface="+mn-ea"/>
              </a:rPr>
              <a:t>, batch size = 1024, buffer</a:t>
            </a:r>
            <a:r>
              <a:rPr lang="en-US" altLang="zh-CN" sz="1800">
                <a:cs typeface="+mn-lt"/>
                <a:sym typeface="+mn-ea"/>
              </a:rPr>
              <a:t> </a:t>
            </a:r>
            <a:r>
              <a:rPr lang="zh-CN" sz="1800">
                <a:cs typeface="+mn-lt"/>
                <a:sym typeface="+mn-ea"/>
              </a:rPr>
              <a:t>size = 5</a:t>
            </a:r>
            <a:r>
              <a:rPr lang="en-US" altLang="zh-CN" sz="1800">
                <a:cs typeface="+mn-lt"/>
                <a:sym typeface="+mn-ea"/>
              </a:rPr>
              <a:t> </a:t>
            </a:r>
            <a:r>
              <a:rPr lang="zh-CN" altLang="en-US" sz="1800">
                <a:cs typeface="+mn-lt"/>
                <a:sym typeface="+mn-ea"/>
              </a:rPr>
              <a:t>×</a:t>
            </a:r>
            <a:r>
              <a:rPr lang="en-US" altLang="zh-CN" sz="1800">
                <a:cs typeface="+mn-lt"/>
                <a:sym typeface="+mn-ea"/>
              </a:rPr>
              <a:t> 10</a:t>
            </a:r>
            <a:r>
              <a:rPr lang="en-US" altLang="zh-CN" sz="1800" baseline="30000">
                <a:cs typeface="+mn-lt"/>
                <a:sym typeface="+mn-ea"/>
              </a:rPr>
              <a:t>5</a:t>
            </a:r>
            <a:r>
              <a:rPr lang="zh-CN" sz="1800">
                <a:cs typeface="+mn-lt"/>
                <a:sym typeface="+mn-ea"/>
              </a:rPr>
              <a:t>.</a:t>
            </a:r>
            <a:endParaRPr lang="zh-CN" sz="1800">
              <a:cs typeface="+mn-lt"/>
              <a:sym typeface="+mn-ea"/>
            </a:endParaRPr>
          </a:p>
          <a:p>
            <a:pPr marL="869950" lvl="1" indent="-28575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zh-CN" sz="1800">
                <a:cs typeface="+mn-lt"/>
                <a:sym typeface="+mn-ea"/>
              </a:rPr>
              <a:t>At 5000 episodes, the opponent's strategy will be changed from offensive to defensive</a:t>
            </a:r>
            <a:endParaRPr lang="zh-CN" sz="1800">
              <a:cs typeface="+mn-lt"/>
              <a:sym typeface="+mn-ea"/>
            </a:endParaRPr>
          </a:p>
        </p:txBody>
      </p:sp>
      <p:graphicFrame>
        <p:nvGraphicFramePr>
          <p:cNvPr id="11" name="表格 10"/>
          <p:cNvGraphicFramePr/>
          <p:nvPr>
            <p:custDataLst>
              <p:tags r:id="rId4"/>
            </p:custDataLst>
          </p:nvPr>
        </p:nvGraphicFramePr>
        <p:xfrm>
          <a:off x="182245" y="4838700"/>
          <a:ext cx="6997065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90"/>
                <a:gridCol w="2303145"/>
                <a:gridCol w="2360930"/>
              </a:tblGrid>
              <a:tr h="5181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/>
                        <a:t>Replay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/>
                        <a:t>E</a:t>
                      </a:r>
                      <a:r>
                        <a:rPr lang="zh-CN" altLang="en-US" sz="1400"/>
                        <a:t>pisodes </a:t>
                      </a:r>
                      <a:r>
                        <a:rPr lang="en-US" altLang="zh-CN" sz="1400"/>
                        <a:t>spent</a:t>
                      </a:r>
                      <a:r>
                        <a:rPr lang="zh-CN" altLang="en-US" sz="1400"/>
                        <a:t> to restore the original rewards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/>
                        <a:t>Improvement </a:t>
                      </a:r>
                      <a:r>
                        <a:rPr lang="zh-CN" altLang="en-US" sz="1400"/>
                        <a:t>over </a:t>
                      </a:r>
                      <a:r>
                        <a:rPr lang="en-US" altLang="zh-CN" sz="1400"/>
                        <a:t>vanilla </a:t>
                      </a:r>
                      <a:r>
                        <a:rPr lang="zh-CN" altLang="en-US" sz="1400"/>
                        <a:t>ER</a:t>
                      </a: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APER (Ours) 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14695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4</a:t>
                      </a:r>
                      <a:r>
                        <a:rPr lang="en-US" altLang="zh-CN" sz="1400"/>
                        <a:t>6</a:t>
                      </a:r>
                      <a:r>
                        <a:rPr lang="en-US" altLang="zh-CN" sz="1400"/>
                        <a:t>.64%</a:t>
                      </a:r>
                      <a:endParaRPr lang="en-US" altLang="zh-CN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CER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19698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/>
                        <a:t>28.48%</a:t>
                      </a:r>
                      <a:endParaRPr lang="en-US" altLang="zh-CN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PER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2</a:t>
                      </a:r>
                      <a:r>
                        <a:rPr lang="en-US" altLang="zh-CN" sz="1400">
                          <a:sym typeface="+mn-ea"/>
                        </a:rPr>
                        <a:t>2</a:t>
                      </a:r>
                      <a:r>
                        <a:rPr lang="zh-CN" altLang="en-US" sz="1400">
                          <a:sym typeface="+mn-ea"/>
                        </a:rPr>
                        <a:t>064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/>
                        <a:t>19.89%</a:t>
                      </a:r>
                      <a:endParaRPr lang="en-US" altLang="zh-CN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Vanilla ER</a:t>
                      </a:r>
                      <a:endParaRPr lang="en-US" altLang="zh-CN" sz="1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ym typeface="+mn-ea"/>
                        </a:rPr>
                        <a:t>2</a:t>
                      </a:r>
                      <a:r>
                        <a:rPr sz="1400">
                          <a:sym typeface="+mn-ea"/>
                        </a:rPr>
                        <a:t>7543</a:t>
                      </a:r>
                      <a:endParaRPr sz="1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/>
                        <a:t>-</a:t>
                      </a:r>
                      <a:endParaRPr lang="en-US" altLang="zh-CN" sz="14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3095">
                <a:sym typeface="+mn-ea"/>
              </a:rPr>
              <a:t>Conclusion</a:t>
            </a:r>
            <a:endParaRPr lang="zh-CN" altLang="en-US" sz="3095"/>
          </a:p>
        </p:txBody>
      </p:sp>
      <p:sp>
        <p:nvSpPr>
          <p:cNvPr id="194" name="Google Shape;194;p3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699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charset="0"/>
              <a:buChar char="Ø"/>
            </a:pPr>
            <a:r>
              <a:rPr sz="2000" dirty="0">
                <a:solidFill>
                  <a:schemeClr val="dk1"/>
                </a:solidFill>
                <a:cs typeface="+mn-lt"/>
              </a:rPr>
              <a:t>In this talk, we</a:t>
            </a:r>
            <a:r>
              <a:rPr lang="en-US" sz="2000" dirty="0">
                <a:solidFill>
                  <a:schemeClr val="dk1"/>
                </a:solidFill>
                <a:cs typeface="+mn-lt"/>
              </a:rPr>
              <a:t> present APER, a</a:t>
            </a:r>
            <a:r>
              <a:rPr sz="2000" dirty="0">
                <a:solidFill>
                  <a:schemeClr val="dk1"/>
                </a:solidFill>
                <a:cs typeface="+mn-lt"/>
              </a:rPr>
              <a:t> </a:t>
            </a:r>
            <a:r>
              <a:rPr lang="en-US" sz="2000" dirty="0">
                <a:solidFill>
                  <a:schemeClr val="dk1"/>
                </a:solidFill>
                <a:cs typeface="+mn-lt"/>
              </a:rPr>
              <a:t>s</a:t>
            </a:r>
            <a:r>
              <a:rPr lang="zh-CN" sz="2000" kern="0" dirty="0">
                <a:solidFill>
                  <a:schemeClr val="dk1"/>
                </a:solidFill>
                <a:ea typeface="Arial" panose="020B0604020202020204"/>
                <a:cs typeface="+mn-lt"/>
                <a:sym typeface="+mn-ea"/>
              </a:rPr>
              <a:t>ample </a:t>
            </a:r>
            <a:r>
              <a:rPr lang="en-US" altLang="zh-CN" sz="2000" kern="0" dirty="0">
                <a:solidFill>
                  <a:schemeClr val="dk1"/>
                </a:solidFill>
                <a:ea typeface="Arial" panose="020B0604020202020204"/>
                <a:cs typeface="+mn-lt"/>
                <a:sym typeface="+mn-ea"/>
              </a:rPr>
              <a:t>e</a:t>
            </a:r>
            <a:r>
              <a:rPr lang="zh-CN" sz="2000" kern="0" dirty="0">
                <a:solidFill>
                  <a:schemeClr val="dk1"/>
                </a:solidFill>
                <a:ea typeface="Arial" panose="020B0604020202020204"/>
                <a:cs typeface="+mn-lt"/>
                <a:sym typeface="+mn-ea"/>
              </a:rPr>
              <a:t>fficient </a:t>
            </a:r>
            <a:r>
              <a:rPr lang="en-US" altLang="zh-CN" sz="2000" kern="0" dirty="0">
                <a:solidFill>
                  <a:schemeClr val="dk1"/>
                </a:solidFill>
                <a:ea typeface="Arial" panose="020B0604020202020204"/>
                <a:cs typeface="+mn-lt"/>
                <a:sym typeface="+mn-ea"/>
              </a:rPr>
              <a:t>p</a:t>
            </a:r>
            <a:r>
              <a:rPr lang="zh-CN" sz="2000" kern="0" dirty="0">
                <a:solidFill>
                  <a:schemeClr val="dk1"/>
                </a:solidFill>
                <a:ea typeface="Arial" panose="020B0604020202020204"/>
                <a:cs typeface="+mn-lt"/>
                <a:sym typeface="+mn-ea"/>
              </a:rPr>
              <a:t>rioritized </a:t>
            </a:r>
            <a:r>
              <a:rPr lang="en-US" altLang="zh-CN" sz="2000" kern="0" dirty="0">
                <a:solidFill>
                  <a:schemeClr val="dk1"/>
                </a:solidFill>
                <a:ea typeface="Arial" panose="020B0604020202020204"/>
                <a:cs typeface="+mn-lt"/>
                <a:sym typeface="+mn-ea"/>
              </a:rPr>
              <a:t>e</a:t>
            </a:r>
            <a:r>
              <a:rPr lang="zh-CN" sz="2000" kern="0" dirty="0">
                <a:solidFill>
                  <a:schemeClr val="dk1"/>
                </a:solidFill>
                <a:ea typeface="Arial" panose="020B0604020202020204"/>
                <a:cs typeface="+mn-lt"/>
                <a:sym typeface="+mn-ea"/>
              </a:rPr>
              <a:t>xperience </a:t>
            </a:r>
            <a:r>
              <a:rPr lang="en-US" altLang="zh-CN" sz="2000" kern="0" dirty="0">
                <a:solidFill>
                  <a:schemeClr val="dk1"/>
                </a:solidFill>
                <a:ea typeface="Arial" panose="020B0604020202020204"/>
                <a:cs typeface="+mn-lt"/>
                <a:sym typeface="+mn-ea"/>
              </a:rPr>
              <a:t>r</a:t>
            </a:r>
            <a:r>
              <a:rPr lang="zh-CN" sz="2000" kern="0" dirty="0">
                <a:solidFill>
                  <a:schemeClr val="dk1"/>
                </a:solidFill>
                <a:ea typeface="Arial" panose="020B0604020202020204"/>
                <a:cs typeface="+mn-lt"/>
                <a:sym typeface="+mn-ea"/>
              </a:rPr>
              <a:t>eplay for </a:t>
            </a:r>
            <a:r>
              <a:rPr lang="en-US" altLang="zh-CN" sz="2000" kern="0" dirty="0">
                <a:solidFill>
                  <a:schemeClr val="dk1"/>
                </a:solidFill>
                <a:ea typeface="Arial" panose="020B0604020202020204"/>
                <a:cs typeface="+mn-lt"/>
                <a:sym typeface="+mn-ea"/>
              </a:rPr>
              <a:t>a</a:t>
            </a:r>
            <a:r>
              <a:rPr lang="zh-CN" sz="2000" kern="0" dirty="0">
                <a:solidFill>
                  <a:schemeClr val="dk1"/>
                </a:solidFill>
                <a:ea typeface="Arial" panose="020B0604020202020204"/>
                <a:cs typeface="+mn-lt"/>
                <a:sym typeface="+mn-ea"/>
              </a:rPr>
              <a:t>dversarial </a:t>
            </a:r>
            <a:r>
              <a:rPr lang="en-US" altLang="zh-CN" sz="2000" kern="0" dirty="0">
                <a:solidFill>
                  <a:schemeClr val="dk1"/>
                </a:solidFill>
                <a:ea typeface="Arial" panose="020B0604020202020204"/>
                <a:cs typeface="+mn-lt"/>
                <a:sym typeface="+mn-ea"/>
              </a:rPr>
              <a:t>e</a:t>
            </a:r>
            <a:r>
              <a:rPr lang="zh-CN" sz="2000" kern="0" dirty="0">
                <a:solidFill>
                  <a:schemeClr val="dk1"/>
                </a:solidFill>
                <a:ea typeface="Arial" panose="020B0604020202020204"/>
                <a:cs typeface="+mn-lt"/>
                <a:sym typeface="+mn-ea"/>
              </a:rPr>
              <a:t>nvironments</a:t>
            </a:r>
            <a:r>
              <a:rPr lang="en-US" altLang="zh-CN" sz="2000" kern="0" dirty="0">
                <a:solidFill>
                  <a:schemeClr val="dk1"/>
                </a:solidFill>
                <a:ea typeface="Arial" panose="020B0604020202020204"/>
                <a:cs typeface="+mn-lt"/>
                <a:sym typeface="+mn-ea"/>
              </a:rPr>
              <a:t>.</a:t>
            </a:r>
            <a:endParaRPr lang="en-US" altLang="zh-CN" sz="2000" kern="0" dirty="0">
              <a:solidFill>
                <a:schemeClr val="dk1"/>
              </a:solidFill>
              <a:ea typeface="Arial" panose="020B0604020202020204"/>
              <a:cs typeface="+mn-lt"/>
              <a:sym typeface="+mn-ea"/>
            </a:endParaRPr>
          </a:p>
          <a:p>
            <a:pPr marL="92710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zh-CN" sz="2000" kern="0" dirty="0">
                <a:solidFill>
                  <a:schemeClr val="dk1"/>
                </a:solidFill>
                <a:ea typeface="Arial" panose="020B0604020202020204"/>
                <a:cs typeface="+mn-lt"/>
                <a:sym typeface="+mn-ea"/>
              </a:rPr>
              <a:t>APER detects </a:t>
            </a:r>
            <a:r>
              <a:rPr lang="en-US" altLang="zh-CN" sz="2000" kern="0" dirty="0">
                <a:solidFill>
                  <a:schemeClr val="dk1"/>
                </a:solidFill>
                <a:ea typeface="Arial" panose="020B0604020202020204"/>
                <a:cs typeface="+mn-lt"/>
                <a:sym typeface="+mn-ea"/>
              </a:rPr>
              <a:t>the </a:t>
            </a:r>
            <a:r>
              <a:rPr lang="zh-CN" sz="2000" kern="0" dirty="0">
                <a:solidFill>
                  <a:schemeClr val="dk1"/>
                </a:solidFill>
                <a:ea typeface="Arial" panose="020B0604020202020204"/>
                <a:cs typeface="+mn-lt"/>
                <a:sym typeface="+mn-ea"/>
              </a:rPr>
              <a:t>changes </a:t>
            </a:r>
            <a:r>
              <a:rPr lang="en-US" altLang="zh-CN" sz="2000" kern="0" dirty="0">
                <a:solidFill>
                  <a:schemeClr val="dk1"/>
                </a:solidFill>
                <a:ea typeface="Arial" panose="020B0604020202020204"/>
                <a:cs typeface="+mn-lt"/>
                <a:sym typeface="+mn-ea"/>
              </a:rPr>
              <a:t>of</a:t>
            </a:r>
            <a:r>
              <a:rPr lang="zh-CN" sz="2000" kern="0" dirty="0">
                <a:solidFill>
                  <a:schemeClr val="dk1"/>
                </a:solidFill>
                <a:ea typeface="Arial" panose="020B0604020202020204"/>
                <a:cs typeface="+mn-lt"/>
                <a:sym typeface="+mn-ea"/>
              </a:rPr>
              <a:t> </a:t>
            </a:r>
            <a:r>
              <a:rPr lang="en-US" altLang="zh-CN" sz="2000" kern="0" dirty="0">
                <a:solidFill>
                  <a:schemeClr val="dk1"/>
                </a:solidFill>
                <a:ea typeface="Arial" panose="020B0604020202020204"/>
                <a:cs typeface="+mn-lt"/>
                <a:sym typeface="+mn-ea"/>
              </a:rPr>
              <a:t>the </a:t>
            </a:r>
            <a:r>
              <a:rPr lang="zh-CN" sz="2000" kern="0" dirty="0">
                <a:solidFill>
                  <a:schemeClr val="dk1"/>
                </a:solidFill>
                <a:ea typeface="Arial" panose="020B0604020202020204"/>
                <a:cs typeface="+mn-lt"/>
                <a:sym typeface="+mn-ea"/>
              </a:rPr>
              <a:t>opponent</a:t>
            </a:r>
            <a:r>
              <a:rPr lang="en-US" altLang="zh-CN" sz="2000" kern="0" dirty="0">
                <a:solidFill>
                  <a:schemeClr val="dk1"/>
                </a:solidFill>
                <a:ea typeface="Arial" panose="020B0604020202020204"/>
                <a:cs typeface="+mn-lt"/>
                <a:sym typeface="+mn-ea"/>
              </a:rPr>
              <a:t> by </a:t>
            </a:r>
            <a:r>
              <a:rPr lang="en-US" altLang="zh-CN" sz="2000" kern="0" dirty="0">
                <a:solidFill>
                  <a:schemeClr val="dk1"/>
                </a:solidFill>
                <a:ea typeface="Arial" panose="020B0604020202020204"/>
                <a:cs typeface="+mn-lt"/>
                <a:sym typeface="+mn-ea"/>
              </a:rPr>
              <a:t>the rise of </a:t>
            </a:r>
            <a:r>
              <a:rPr lang="zh-CN" sz="2000" kern="0" dirty="0">
                <a:solidFill>
                  <a:schemeClr val="dk1"/>
                </a:solidFill>
                <a:ea typeface="Arial" panose="020B0604020202020204"/>
                <a:cs typeface="+mn-lt"/>
                <a:sym typeface="+mn-ea"/>
              </a:rPr>
              <a:t>TD error</a:t>
            </a:r>
            <a:r>
              <a:rPr lang="en-US" altLang="zh-CN" sz="2000" kern="0" dirty="0">
                <a:solidFill>
                  <a:schemeClr val="dk1"/>
                </a:solidFill>
                <a:ea typeface="Arial" panose="020B0604020202020204"/>
                <a:cs typeface="+mn-lt"/>
                <a:sym typeface="+mn-ea"/>
              </a:rPr>
              <a:t>.</a:t>
            </a:r>
            <a:endParaRPr lang="zh-CN" sz="2000" kern="0" dirty="0">
              <a:solidFill>
                <a:schemeClr val="dk1"/>
              </a:solidFill>
              <a:ea typeface="Arial" panose="020B0604020202020204"/>
              <a:cs typeface="+mn-lt"/>
              <a:sym typeface="+mn-ea"/>
            </a:endParaRPr>
          </a:p>
          <a:p>
            <a:pPr marL="92710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cs typeface="+mn-lt"/>
                <a:sym typeface="+mn-ea"/>
              </a:rPr>
              <a:t>APER uses </a:t>
            </a:r>
            <a:r>
              <a:rPr lang="en-US" altLang="zh-CN" sz="2000">
                <a:latin typeface="Calibri" panose="020F0502020204030204" charset="0"/>
                <a:cs typeface="Calibri" panose="020F0502020204030204" charset="0"/>
                <a:sym typeface="+mn-ea"/>
              </a:rPr>
              <a:t>ratio sampling</a:t>
            </a:r>
            <a:r>
              <a:rPr lang="en-US" sz="2000" dirty="0">
                <a:solidFill>
                  <a:schemeClr val="dk1"/>
                </a:solidFill>
                <a:cs typeface="+mn-lt"/>
                <a:sym typeface="+mn-ea"/>
              </a:rPr>
              <a:t> to trade off between the new transactions and old transactions.</a:t>
            </a:r>
            <a:endParaRPr lang="en-US" sz="2000" dirty="0">
              <a:solidFill>
                <a:schemeClr val="dk1"/>
              </a:solidFill>
              <a:cs typeface="+mn-lt"/>
              <a:sym typeface="+mn-ea"/>
            </a:endParaRPr>
          </a:p>
          <a:p>
            <a:pPr marL="92710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altLang="zh-CN" sz="2000">
                <a:cs typeface="+mn-lt"/>
                <a:sym typeface="+mn-ea"/>
              </a:rPr>
              <a:t>We propose adversarial difference (AD), which compares the expected gains between different opponents. APER </a:t>
            </a:r>
            <a:r>
              <a:rPr lang="en-US" sz="2000">
                <a:cs typeface="+mn-lt"/>
                <a:sym typeface="+mn-ea"/>
              </a:rPr>
              <a:t>samples from new and old </a:t>
            </a:r>
            <a:r>
              <a:rPr lang="en-US" sz="2000" dirty="0">
                <a:solidFill>
                  <a:schemeClr val="dk1"/>
                </a:solidFill>
                <a:cs typeface="+mn-lt"/>
                <a:sym typeface="+mn-ea"/>
              </a:rPr>
              <a:t>transactions</a:t>
            </a:r>
            <a:r>
              <a:rPr lang="en-US" sz="2000">
                <a:cs typeface="+mn-lt"/>
                <a:sym typeface="+mn-ea"/>
              </a:rPr>
              <a:t> according to AD and 1/AD priority, respectively.</a:t>
            </a:r>
            <a:endParaRPr lang="en-US" sz="2000">
              <a:cs typeface="+mn-lt"/>
              <a:sym typeface="+mn-ea"/>
            </a:endParaRPr>
          </a:p>
          <a:p>
            <a:pPr marL="41275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charset="0"/>
              <a:buChar char="Ø"/>
            </a:pPr>
            <a:r>
              <a:rPr lang="en-US" sz="2000" dirty="0">
                <a:solidFill>
                  <a:schemeClr val="dk1"/>
                </a:solidFill>
                <a:cs typeface="+mn-lt"/>
                <a:sym typeface="+mn-ea"/>
              </a:rPr>
              <a:t>APER </a:t>
            </a:r>
            <a:r>
              <a:rPr sz="2000" dirty="0">
                <a:solidFill>
                  <a:schemeClr val="dk1"/>
                </a:solidFill>
                <a:cs typeface="+mn-lt"/>
                <a:sym typeface="+mn-ea"/>
              </a:rPr>
              <a:t>t</a:t>
            </a:r>
            <a:r>
              <a:rPr lang="en-US" sz="2000" dirty="0">
                <a:solidFill>
                  <a:schemeClr val="dk1"/>
                </a:solidFill>
                <a:cs typeface="+mn-lt"/>
                <a:sym typeface="+mn-ea"/>
              </a:rPr>
              <a:t>ake</a:t>
            </a:r>
            <a:r>
              <a:rPr sz="2000" dirty="0">
                <a:solidFill>
                  <a:schemeClr val="dk1"/>
                </a:solidFill>
                <a:cs typeface="+mn-lt"/>
                <a:sym typeface="+mn-ea"/>
              </a:rPr>
              <a:t> a minimum of episodes to restore the average reward before changing the opponent</a:t>
            </a:r>
            <a:r>
              <a:rPr lang="en-US" sz="2000" dirty="0">
                <a:solidFill>
                  <a:schemeClr val="dk1"/>
                </a:solidFill>
                <a:cs typeface="+mn-lt"/>
                <a:sym typeface="+mn-ea"/>
              </a:rPr>
              <a:t> policy, with </a:t>
            </a:r>
            <a:r>
              <a:rPr sz="2000">
                <a:cs typeface="+mn-lt"/>
                <a:sym typeface="+mn-ea"/>
              </a:rPr>
              <a:t>a 4</a:t>
            </a:r>
            <a:r>
              <a:rPr lang="en-US" sz="2000">
                <a:cs typeface="+mn-lt"/>
                <a:sym typeface="+mn-ea"/>
              </a:rPr>
              <a:t>6.64</a:t>
            </a:r>
            <a:r>
              <a:rPr sz="2000">
                <a:cs typeface="+mn-lt"/>
                <a:sym typeface="+mn-ea"/>
              </a:rPr>
              <a:t>% improvement</a:t>
            </a:r>
            <a:r>
              <a:rPr lang="en-US" altLang="zh-CN" sz="2000">
                <a:cs typeface="+mn-lt"/>
                <a:sym typeface="+mn-ea"/>
              </a:rPr>
              <a:t> to </a:t>
            </a:r>
            <a:r>
              <a:rPr lang="zh-CN" altLang="en-US" sz="2000">
                <a:cs typeface="+mn-lt"/>
                <a:sym typeface="+mn-ea"/>
              </a:rPr>
              <a:t>Vanilla ER</a:t>
            </a:r>
            <a:r>
              <a:rPr lang="en-US" altLang="zh-CN" sz="2000">
                <a:cs typeface="+mn-lt"/>
                <a:sym typeface="+mn-ea"/>
              </a:rPr>
              <a:t>.</a:t>
            </a:r>
            <a:endParaRPr lang="en-US" altLang="zh-CN" sz="2000" dirty="0">
              <a:solidFill>
                <a:schemeClr val="dk1"/>
              </a:solidFill>
              <a:cs typeface="+mn-lt"/>
              <a:sym typeface="+mn-ea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idx="12"/>
          </p:nvPr>
        </p:nvSpPr>
        <p:spPr>
          <a:xfrm>
            <a:off x="9262110" y="6356350"/>
            <a:ext cx="2743200" cy="365125"/>
          </a:xfrm>
        </p:spPr>
        <p:txBody>
          <a:bodyPr>
            <a:normAutofit fontScale="90000"/>
          </a:bodyPr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</a:fld>
            <a:endParaRPr lang="zh-C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3095">
                <a:sym typeface="+mn-ea"/>
              </a:rPr>
              <a:t>Future work </a:t>
            </a:r>
            <a:endParaRPr lang="zh-CN" sz="3095">
              <a:sym typeface="+mn-ea"/>
            </a:endParaRPr>
          </a:p>
        </p:txBody>
      </p:sp>
      <p:sp>
        <p:nvSpPr>
          <p:cNvPr id="194" name="Google Shape;194;p3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69900" lvl="0" indent="-3429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charset="0"/>
              <a:buChar char="Ø"/>
            </a:pPr>
            <a:r>
              <a:rPr lang="en-US" sz="2000" dirty="0">
                <a:solidFill>
                  <a:schemeClr val="dk1"/>
                </a:solidFill>
                <a:cs typeface="+mn-lt"/>
              </a:rPr>
              <a:t>Short-term work</a:t>
            </a:r>
            <a:endParaRPr lang="en-US" sz="2000" dirty="0">
              <a:solidFill>
                <a:schemeClr val="dk1"/>
              </a:solidFill>
              <a:cs typeface="+mn-lt"/>
            </a:endParaRPr>
          </a:p>
          <a:p>
            <a:pPr marL="927100" lvl="1" indent="-3429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cs typeface="+mn-lt"/>
              </a:rPr>
              <a:t>Evaluate </a:t>
            </a:r>
            <a:r>
              <a:rPr lang="en-US" sz="2000" dirty="0">
                <a:solidFill>
                  <a:schemeClr val="dk1"/>
                </a:solidFill>
                <a:cs typeface="+mn-lt"/>
                <a:sym typeface="+mn-ea"/>
              </a:rPr>
              <a:t>APER</a:t>
            </a:r>
            <a:r>
              <a:rPr lang="en-US" sz="2000" dirty="0">
                <a:solidFill>
                  <a:schemeClr val="dk1"/>
                </a:solidFill>
                <a:cs typeface="+mn-lt"/>
              </a:rPr>
              <a:t> in other adversarial environments</a:t>
            </a:r>
            <a:r>
              <a:rPr lang="en-US" sz="2000" dirty="0">
                <a:solidFill>
                  <a:schemeClr val="dk1"/>
                </a:solidFill>
                <a:cs typeface="+mn-lt"/>
                <a:sym typeface="+mn-ea"/>
              </a:rPr>
              <a:t> (e.g. RoboSumo, Pong)</a:t>
            </a:r>
            <a:endParaRPr lang="en-US" sz="2000" dirty="0">
              <a:solidFill>
                <a:schemeClr val="dk1"/>
              </a:solidFill>
              <a:cs typeface="+mn-lt"/>
            </a:endParaRPr>
          </a:p>
          <a:p>
            <a:pPr marL="927100" lvl="1" indent="-3429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cs typeface="+mn-lt"/>
                <a:sym typeface="+mn-ea"/>
              </a:rPr>
              <a:t>Evaluate </a:t>
            </a:r>
            <a:r>
              <a:rPr lang="en-US" sz="2000" dirty="0">
                <a:solidFill>
                  <a:schemeClr val="dk1"/>
                </a:solidFill>
                <a:cs typeface="+mn-lt"/>
              </a:rPr>
              <a:t>APER with other RL algorithms (e.g. A2C,DDPG)</a:t>
            </a:r>
            <a:endParaRPr lang="en-US" sz="2000" dirty="0">
              <a:solidFill>
                <a:schemeClr val="dk1"/>
              </a:solidFill>
              <a:cs typeface="+mn-lt"/>
            </a:endParaRPr>
          </a:p>
          <a:p>
            <a:pPr marL="469900" lvl="0" indent="-3429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charset="0"/>
              <a:buChar char="Ø"/>
            </a:pPr>
            <a:r>
              <a:rPr lang="en-US" sz="2000" dirty="0">
                <a:solidFill>
                  <a:schemeClr val="dk1"/>
                </a:solidFill>
                <a:cs typeface="+mn-lt"/>
              </a:rPr>
              <a:t>L</a:t>
            </a:r>
            <a:r>
              <a:rPr sz="2000" dirty="0">
                <a:solidFill>
                  <a:schemeClr val="dk1"/>
                </a:solidFill>
                <a:cs typeface="+mn-lt"/>
              </a:rPr>
              <a:t>ong-term work</a:t>
            </a:r>
            <a:endParaRPr sz="2000" dirty="0">
              <a:solidFill>
                <a:schemeClr val="dk1"/>
              </a:solidFill>
              <a:cs typeface="+mn-lt"/>
            </a:endParaRPr>
          </a:p>
          <a:p>
            <a:pPr marL="927100" lvl="1" indent="-3429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dk1"/>
                </a:solidFill>
                <a:cs typeface="+mn-lt"/>
              </a:rPr>
              <a:t>Apply APER in real </a:t>
            </a:r>
            <a:r>
              <a:rPr lang="en-US" sz="2000" dirty="0">
                <a:solidFill>
                  <a:schemeClr val="dk1"/>
                </a:solidFill>
                <a:cs typeface="+mn-lt"/>
              </a:rPr>
              <a:t>robotic</a:t>
            </a:r>
            <a:r>
              <a:rPr sz="2000" dirty="0">
                <a:solidFill>
                  <a:schemeClr val="dk1"/>
                </a:solidFill>
                <a:cs typeface="+mn-lt"/>
              </a:rPr>
              <a:t> </a:t>
            </a:r>
            <a:r>
              <a:rPr lang="en-US" sz="2000" dirty="0">
                <a:solidFill>
                  <a:schemeClr val="dk1"/>
                </a:solidFill>
                <a:cs typeface="+mn-lt"/>
              </a:rPr>
              <a:t>multi-agent reinforcement learning </a:t>
            </a:r>
            <a:r>
              <a:rPr sz="2000" dirty="0">
                <a:solidFill>
                  <a:schemeClr val="dk1"/>
                </a:solidFill>
                <a:cs typeface="+mn-lt"/>
                <a:sym typeface="+mn-ea"/>
              </a:rPr>
              <a:t>environment</a:t>
            </a:r>
            <a:r>
              <a:rPr lang="en-US" sz="2000" dirty="0">
                <a:solidFill>
                  <a:schemeClr val="dk1"/>
                </a:solidFill>
                <a:cs typeface="+mn-lt"/>
                <a:sym typeface="+mn-ea"/>
              </a:rPr>
              <a:t>s</a:t>
            </a:r>
            <a:endParaRPr sz="2000" dirty="0">
              <a:solidFill>
                <a:schemeClr val="dk1"/>
              </a:solidFill>
              <a:cs typeface="+mn-lt"/>
            </a:endParaRPr>
          </a:p>
          <a:p>
            <a:pPr marL="1384300" lvl="2" indent="-3429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charset="0"/>
              <a:buChar char="n"/>
            </a:pPr>
            <a:r>
              <a:rPr lang="en-US" dirty="0">
                <a:solidFill>
                  <a:schemeClr val="dk1"/>
                </a:solidFill>
                <a:cs typeface="+mn-lt"/>
              </a:rPr>
              <a:t>E</a:t>
            </a:r>
            <a:r>
              <a:rPr dirty="0">
                <a:solidFill>
                  <a:schemeClr val="dk1"/>
                </a:solidFill>
                <a:cs typeface="+mn-lt"/>
              </a:rPr>
              <a:t>xperience</a:t>
            </a:r>
            <a:r>
              <a:rPr lang="en-US" dirty="0">
                <a:solidFill>
                  <a:schemeClr val="dk1"/>
                </a:solidFill>
                <a:cs typeface="+mn-lt"/>
              </a:rPr>
              <a:t> replay</a:t>
            </a:r>
            <a:r>
              <a:rPr dirty="0">
                <a:solidFill>
                  <a:schemeClr val="dk1"/>
                </a:solidFill>
                <a:cs typeface="+mn-lt"/>
              </a:rPr>
              <a:t> sharing </a:t>
            </a:r>
            <a:r>
              <a:rPr lang="en-US" dirty="0">
                <a:solidFill>
                  <a:schemeClr val="dk1"/>
                </a:solidFill>
                <a:cs typeface="+mn-lt"/>
              </a:rPr>
              <a:t>in </a:t>
            </a:r>
            <a:r>
              <a:rPr lang="en-US" dirty="0">
                <a:solidFill>
                  <a:schemeClr val="dk1"/>
                </a:solidFill>
                <a:cs typeface="+mn-lt"/>
                <a:sym typeface="+mn-ea"/>
              </a:rPr>
              <a:t>d</a:t>
            </a:r>
            <a:r>
              <a:rPr dirty="0">
                <a:solidFill>
                  <a:schemeClr val="dk1"/>
                </a:solidFill>
                <a:cs typeface="+mn-lt"/>
                <a:sym typeface="+mn-ea"/>
              </a:rPr>
              <a:t>istributed training</a:t>
            </a:r>
            <a:endParaRPr dirty="0">
              <a:solidFill>
                <a:schemeClr val="dk1"/>
              </a:solidFill>
              <a:cs typeface="+mn-lt"/>
            </a:endParaRPr>
          </a:p>
          <a:p>
            <a:pPr marL="927100" lvl="1" indent="-3429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dk1"/>
                </a:solidFill>
                <a:cs typeface="+mn-lt"/>
              </a:rPr>
              <a:t>Apply APER in Deep Reinforcement Learning</a:t>
            </a:r>
            <a:endParaRPr lang="zh-CN" altLang="en-US" sz="2000" dirty="0">
              <a:solidFill>
                <a:schemeClr val="dk1"/>
              </a:solidFill>
              <a:cs typeface="+mn-lt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idx="12"/>
          </p:nvPr>
        </p:nvSpPr>
        <p:spPr>
          <a:xfrm>
            <a:off x="9262110" y="6356350"/>
            <a:ext cx="2743200" cy="365125"/>
          </a:xfrm>
        </p:spPr>
        <p:txBody>
          <a:bodyPr>
            <a:normAutofit fontScale="90000"/>
          </a:bodyPr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</a:fld>
            <a:endParaRPr 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70865"/>
            <a:ext cx="10515600" cy="968375"/>
          </a:xfrm>
        </p:spPr>
        <p:txBody>
          <a:bodyPr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990"/>
              <a:buFontTx/>
            </a:pPr>
            <a:r>
              <a:rPr lang="zh-CN" sz="3095">
                <a:sym typeface="+mn-ea"/>
              </a:rPr>
              <a:t>Motivation</a:t>
            </a:r>
            <a:endParaRPr lang="zh-CN" sz="3095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39240"/>
            <a:ext cx="10515600" cy="4664710"/>
          </a:xfrm>
        </p:spPr>
        <p:txBody>
          <a:bodyPr>
            <a:normAutofit/>
          </a:bodyPr>
          <a:p>
            <a:pPr>
              <a:buFont typeface="Wingdings" panose="05000000000000000000" charset="0"/>
              <a:buChar char="Ø"/>
            </a:pPr>
            <a:r>
              <a:rPr lang="en-US" sz="1800" b="1" dirty="0">
                <a:solidFill>
                  <a:schemeClr val="dk1"/>
                </a:solidFill>
              </a:rPr>
              <a:t>Adversarial environment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endParaRPr lang="en-US" sz="1800" dirty="0">
              <a:solidFill>
                <a:schemeClr val="dk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</a:rPr>
              <a:t>Non-stationary environment</a:t>
            </a:r>
            <a:endParaRPr lang="en-US" sz="1800" dirty="0">
              <a:solidFill>
                <a:schemeClr val="dk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</a:rPr>
              <a:t>Zero-sum game </a:t>
            </a:r>
            <a:endParaRPr lang="en-US" sz="1800" dirty="0">
              <a:solidFill>
                <a:schemeClr val="dk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</a:rPr>
              <a:t>Fast-changing and unpredictable opponents</a:t>
            </a:r>
            <a:endParaRPr lang="en-US" sz="1800" dirty="0">
              <a:solidFill>
                <a:schemeClr val="dk1"/>
              </a:solidFill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sz="1800" b="1" dirty="0">
                <a:solidFill>
                  <a:schemeClr val="dk1"/>
                </a:solidFill>
                <a:sym typeface="+mn-ea"/>
              </a:rPr>
              <a:t>Reinforcement learning</a:t>
            </a:r>
            <a:r>
              <a:rPr lang="en-US" sz="1800" dirty="0">
                <a:solidFill>
                  <a:schemeClr val="dk1"/>
                </a:solidFill>
                <a:sym typeface="+mn-ea"/>
              </a:rPr>
              <a:t> </a:t>
            </a:r>
            <a:endParaRPr lang="en-US" sz="1800" dirty="0">
              <a:solidFill>
                <a:schemeClr val="dk1"/>
              </a:solidFill>
            </a:endParaRPr>
          </a:p>
          <a:p>
            <a:pPr lvl="1"/>
            <a:r>
              <a:rPr lang="en-US" sz="1800" dirty="0">
                <a:solidFill>
                  <a:schemeClr val="dk1"/>
                </a:solidFill>
                <a:sym typeface="+mn-ea"/>
              </a:rPr>
              <a:t>Controls the action of agent based on rewards </a:t>
            </a:r>
            <a:endParaRPr lang="en-US" sz="1800" dirty="0">
              <a:solidFill>
                <a:schemeClr val="dk1"/>
              </a:solidFill>
            </a:endParaRPr>
          </a:p>
          <a:p>
            <a:pPr lvl="1"/>
            <a:r>
              <a:rPr lang="en-US" sz="1800" dirty="0">
                <a:solidFill>
                  <a:schemeClr val="dk1"/>
                </a:solidFill>
                <a:sym typeface="+mn-ea"/>
              </a:rPr>
              <a:t>Maximize the expected returns </a:t>
            </a:r>
            <a:endParaRPr lang="en-US" sz="1800" dirty="0">
              <a:solidFill>
                <a:schemeClr val="dk1"/>
              </a:solidFill>
            </a:endParaRPr>
          </a:p>
          <a:p>
            <a:pPr lvl="1"/>
            <a:r>
              <a:rPr lang="en-US" sz="1800" dirty="0">
                <a:solidFill>
                  <a:schemeClr val="dk1"/>
                </a:solidFill>
                <a:sym typeface="+mn-ea"/>
              </a:rPr>
              <a:t>Continuously interacting with the environment</a:t>
            </a:r>
            <a:endParaRPr lang="en-US" sz="1800" b="1" dirty="0">
              <a:solidFill>
                <a:schemeClr val="dk1"/>
              </a:solidFill>
            </a:endParaRPr>
          </a:p>
          <a:p>
            <a:pPr lvl="1" algn="l">
              <a:buClrTx/>
              <a:buSzTx/>
            </a:pPr>
            <a:r>
              <a:rPr lang="en-US" sz="1800" dirty="0">
                <a:solidFill>
                  <a:schemeClr val="dk1"/>
                </a:solidFill>
              </a:rPr>
              <a:t>In real robotics </a:t>
            </a:r>
            <a:r>
              <a:rPr lang="en-US" sz="1800" dirty="0">
                <a:solidFill>
                  <a:schemeClr val="dk1"/>
                </a:solidFill>
                <a:sym typeface="+mn-ea"/>
              </a:rPr>
              <a:t>adversarial </a:t>
            </a:r>
            <a:r>
              <a:rPr lang="en-US" sz="1800" dirty="0">
                <a:solidFill>
                  <a:schemeClr val="dk1"/>
                </a:solidFill>
              </a:rPr>
              <a:t>environment: expensive training and sparse samples</a:t>
            </a:r>
            <a:endParaRPr lang="en-US" sz="1800" dirty="0">
              <a:solidFill>
                <a:schemeClr val="dk1"/>
              </a:solidFill>
            </a:endParaRPr>
          </a:p>
          <a:p>
            <a:pPr lvl="0" algn="l">
              <a:buClrTx/>
              <a:buSzTx/>
              <a:buFont typeface="Wingdings" panose="05000000000000000000" charset="0"/>
              <a:buChar char="Ø"/>
            </a:pPr>
            <a:r>
              <a:rPr lang="en-US" sz="1800" b="1" dirty="0">
                <a:solidFill>
                  <a:schemeClr val="dk1"/>
                </a:solidFill>
              </a:rPr>
              <a:t>Sample efficiency</a:t>
            </a:r>
            <a:r>
              <a:rPr lang="en-US" sz="1800" dirty="0">
                <a:solidFill>
                  <a:schemeClr val="dk1"/>
                </a:solidFill>
              </a:rPr>
              <a:t> needs to be improved in real </a:t>
            </a:r>
            <a:r>
              <a:rPr lang="en-US" sz="1800" dirty="0">
                <a:solidFill>
                  <a:schemeClr val="dk1"/>
                </a:solidFill>
                <a:sym typeface="+mn-ea"/>
              </a:rPr>
              <a:t>robotics</a:t>
            </a:r>
            <a:r>
              <a:rPr lang="en-US" sz="1800" dirty="0">
                <a:solidFill>
                  <a:schemeClr val="dk1"/>
                </a:solidFill>
              </a:rPr>
              <a:t> a</a:t>
            </a:r>
            <a:r>
              <a:rPr lang="en-US" sz="1800" dirty="0">
                <a:solidFill>
                  <a:schemeClr val="dk1"/>
                </a:solidFill>
                <a:sym typeface="+mn-ea"/>
              </a:rPr>
              <a:t>dversarial</a:t>
            </a:r>
            <a:r>
              <a:rPr lang="en-US" sz="1800" b="1" dirty="0">
                <a:solidFill>
                  <a:schemeClr val="dk1"/>
                </a:solidFill>
                <a:sym typeface="+mn-ea"/>
              </a:rPr>
              <a:t> </a:t>
            </a:r>
            <a:r>
              <a:rPr lang="en-US" sz="1800" dirty="0">
                <a:solidFill>
                  <a:schemeClr val="dk1"/>
                </a:solidFill>
              </a:rPr>
              <a:t>environments to accelerate real-time training.</a:t>
            </a:r>
            <a:endParaRPr lang="en-US" sz="1800" dirty="0">
              <a:solidFill>
                <a:schemeClr val="dk1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idx="12"/>
          </p:nvPr>
        </p:nvSpPr>
        <p:spPr>
          <a:xfrm>
            <a:off x="9262110" y="6356350"/>
            <a:ext cx="2743200" cy="365125"/>
          </a:xfrm>
        </p:spPr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</a:fld>
            <a:endParaRPr lang="zh-CN"/>
          </a:p>
        </p:txBody>
      </p:sp>
      <p:grpSp>
        <p:nvGrpSpPr>
          <p:cNvPr id="14" name="组合 13"/>
          <p:cNvGrpSpPr/>
          <p:nvPr/>
        </p:nvGrpSpPr>
        <p:grpSpPr>
          <a:xfrm>
            <a:off x="6311265" y="893445"/>
            <a:ext cx="5502275" cy="1829435"/>
            <a:chOff x="9939" y="1407"/>
            <a:chExt cx="8665" cy="2881"/>
          </a:xfrm>
        </p:grpSpPr>
        <p:pic>
          <p:nvPicPr>
            <p:cNvPr id="8" name="图片 7" descr="robocupsoccer-small-size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rcRect l="21914" r="22010"/>
            <a:stretch>
              <a:fillRect/>
            </a:stretch>
          </p:blipFill>
          <p:spPr>
            <a:xfrm>
              <a:off x="9939" y="1407"/>
              <a:ext cx="3653" cy="2351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10791" y="3758"/>
              <a:ext cx="210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/>
                <a:t>Robot </a:t>
              </a:r>
              <a:r>
                <a:rPr lang="en-US" altLang="zh-CN" sz="1600"/>
                <a:t>soccer</a:t>
              </a:r>
              <a:endParaRPr lang="en-US" altLang="zh-CN" sz="160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5642" y="3758"/>
              <a:ext cx="1743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1600" dirty="0">
                  <a:solidFill>
                    <a:schemeClr val="dk1"/>
                  </a:solidFill>
                  <a:sym typeface="+mn-ea"/>
                </a:rPr>
                <a:t>RoboSumo</a:t>
              </a:r>
              <a:endParaRPr lang="zh-CN" altLang="en-US" sz="1600"/>
            </a:p>
          </p:txBody>
        </p:sp>
        <p:pic>
          <p:nvPicPr>
            <p:cNvPr id="13" name="图片 12" descr="robosumo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22" y="1407"/>
              <a:ext cx="4183" cy="23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1805" y="499745"/>
            <a:ext cx="10515600" cy="968375"/>
          </a:xfrm>
        </p:spPr>
        <p:txBody>
          <a:bodyPr>
            <a:normAutofit/>
          </a:bodyPr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990"/>
              <a:buFontTx/>
            </a:pPr>
            <a:r>
              <a:rPr sz="3095">
                <a:sym typeface="+mn-ea"/>
              </a:rPr>
              <a:t>Experience</a:t>
            </a:r>
            <a:r>
              <a:rPr lang="en-US" sz="3095">
                <a:sym typeface="+mn-ea"/>
              </a:rPr>
              <a:t> </a:t>
            </a:r>
            <a:r>
              <a:rPr sz="3095">
                <a:sym typeface="+mn-ea"/>
              </a:rPr>
              <a:t>Replay</a:t>
            </a:r>
            <a:endParaRPr lang="en-US" sz="3095"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>
                <a:off x="471805" y="1409700"/>
                <a:ext cx="6375400" cy="563372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marL="228600" lvl="0" indent="-228600" algn="l">
                  <a:buClrTx/>
                  <a:buSzTx/>
                  <a:buFont typeface="Wingdings" panose="05000000000000000000" charset="0"/>
                  <a:buChar char="Ø"/>
                </a:pPr>
                <a:r>
                  <a:rPr lang="en-US" b="1" dirty="0">
                    <a:solidFill>
                      <a:schemeClr val="dk1"/>
                    </a:solidFill>
                    <a:cs typeface="+mn-lt"/>
                    <a:sym typeface="+mn-ea"/>
                  </a:rPr>
                  <a:t>Experience replay</a:t>
                </a:r>
                <a:r>
                  <a:rPr lang="en-US" dirty="0">
                    <a:solidFill>
                      <a:schemeClr val="dk1"/>
                    </a:solidFill>
                    <a:cs typeface="+mn-lt"/>
                    <a:sym typeface="+mn-ea"/>
                  </a:rPr>
                  <a:t> stores past experiences in a replay buffer and sampled randomly during training to improve the sample efficiency.</a:t>
                </a:r>
                <a:endParaRPr lang="en-US" dirty="0">
                  <a:solidFill>
                    <a:schemeClr val="dk1"/>
                  </a:solidFill>
                  <a:cs typeface="+mn-lt"/>
                  <a:sym typeface="+mn-ea"/>
                </a:endParaRPr>
              </a:p>
              <a:p>
                <a:pPr marL="914400" lvl="1" indent="-457200" algn="l">
                  <a:buClrTx/>
                  <a:buSzTx/>
                  <a:buFont typeface="+mj-ea"/>
                  <a:buAutoNum type="circleNumDbPlain"/>
                </a:pPr>
                <a:r>
                  <a:rPr lang="zh-CN" altLang="en-US">
                    <a:cs typeface="+mn-lt"/>
                    <a:sym typeface="+mn-ea"/>
                  </a:rPr>
                  <a:t>RL interacts with the environment. </a:t>
                </a:r>
                <a:r>
                  <a:rPr lang="en-US" altLang="zh-CN">
                    <a:cs typeface="+mn-lt"/>
                    <a:sym typeface="+mn-ea"/>
                  </a:rPr>
                  <a:t>RL</a:t>
                </a:r>
                <a:r>
                  <a:rPr lang="zh-CN" altLang="en-US">
                    <a:cs typeface="+mn-lt"/>
                    <a:sym typeface="+mn-ea"/>
                  </a:rPr>
                  <a:t> receives a state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𝑆</m:t>
                    </m:r>
                  </m:oMath>
                </a14:m>
                <a:r>
                  <a:rPr lang="zh-CN" altLang="en-US">
                    <a:cs typeface="+mn-lt"/>
                    <a:sym typeface="+mn-ea"/>
                  </a:rPr>
                  <a:t> from the environment, outputs an action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</m:oMath>
                </a14:m>
                <a:r>
                  <a:rPr lang="zh-CN" altLang="en-US">
                    <a:cs typeface="+mn-lt"/>
                    <a:sym typeface="+mn-ea"/>
                  </a:rPr>
                  <a:t>, and the environment transforms to state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𝑆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’</m:t>
                    </m:r>
                  </m:oMath>
                </a14:m>
                <a:r>
                  <a:rPr lang="zh-CN" altLang="en-US">
                    <a:cs typeface="+mn-lt"/>
                    <a:sym typeface="+mn-ea"/>
                  </a:rPr>
                  <a:t> and produces a reward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𝑅</m:t>
                    </m:r>
                  </m:oMath>
                </a14:m>
                <a:r>
                  <a:rPr lang="en-US" dirty="0">
                    <a:solidFill>
                      <a:schemeClr val="dk1"/>
                    </a:solidFill>
                    <a:cs typeface="+mn-lt"/>
                    <a:sym typeface="+mn-ea"/>
                  </a:rPr>
                  <a:t>.</a:t>
                </a:r>
                <a:endParaRPr lang="en-US" dirty="0">
                  <a:solidFill>
                    <a:schemeClr val="dk1"/>
                  </a:solidFill>
                  <a:cs typeface="+mn-lt"/>
                  <a:sym typeface="+mn-ea"/>
                </a:endParaRPr>
              </a:p>
              <a:p>
                <a:pPr marL="914400" lvl="1" indent="-457200" algn="l">
                  <a:buClrTx/>
                  <a:buSzTx/>
                  <a:buFont typeface="+mj-ea"/>
                  <a:buAutoNum type="circleNumDbPlain"/>
                </a:pPr>
                <a:r>
                  <a:rPr lang="en-US" dirty="0">
                    <a:solidFill>
                      <a:schemeClr val="dk1"/>
                    </a:solidFill>
                    <a:cs typeface="+mn-lt"/>
                    <a:sym typeface="+mn-ea"/>
                  </a:rPr>
                  <a:t>RL s</a:t>
                </a:r>
                <a:r>
                  <a:rPr lang="zh-CN" altLang="en-US">
                    <a:cs typeface="+mn-lt"/>
                    <a:sym typeface="+mn-ea"/>
                  </a:rPr>
                  <a:t>tore </a:t>
                </a:r>
                <a:r>
                  <a:rPr lang="en-US" altLang="zh-CN">
                    <a:cs typeface="+mn-lt"/>
                    <a:sym typeface="+mn-ea"/>
                  </a:rPr>
                  <a:t>the</a:t>
                </a:r>
                <a:r>
                  <a:rPr lang="zh-CN" altLang="en-US">
                    <a:cs typeface="+mn-lt"/>
                    <a:sym typeface="+mn-ea"/>
                  </a:rPr>
                  <a:t> </a:t>
                </a:r>
                <a:r>
                  <a:rPr lang="en-US" altLang="zh-CN">
                    <a:cs typeface="+mn-lt"/>
                    <a:sym typeface="+mn-ea"/>
                  </a:rPr>
                  <a:t>transaction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𝑆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𝑅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𝑆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’)</m:t>
                    </m:r>
                  </m:oMath>
                </a14:m>
                <a:r>
                  <a:rPr lang="en-US" altLang="zh-CN">
                    <a:cs typeface="+mn-lt"/>
                    <a:sym typeface="+mn-ea"/>
                  </a:rPr>
                  <a:t> in replay buffer.</a:t>
                </a:r>
                <a:endParaRPr lang="en-US" altLang="zh-CN">
                  <a:cs typeface="+mn-lt"/>
                  <a:sym typeface="+mn-ea"/>
                </a:endParaRPr>
              </a:p>
              <a:p>
                <a:pPr marL="914400" lvl="1" indent="-457200" algn="l">
                  <a:buClrTx/>
                  <a:buSzTx/>
                  <a:buFont typeface="+mj-ea"/>
                  <a:buAutoNum type="circleNumDbPlain"/>
                </a:pPr>
                <a:r>
                  <a:rPr lang="en-US" altLang="zh-CN">
                    <a:cs typeface="+mn-lt"/>
                  </a:rPr>
                  <a:t>RL uses a batch of </a:t>
                </a:r>
                <a:r>
                  <a:rPr lang="en-US" altLang="zh-CN">
                    <a:cs typeface="+mn-lt"/>
                    <a:sym typeface="+mn-ea"/>
                  </a:rPr>
                  <a:t>transaction</a:t>
                </a:r>
                <a:r>
                  <a:rPr lang="en-US" altLang="zh-CN">
                    <a:cs typeface="+mn-lt"/>
                  </a:rPr>
                  <a:t>s to train.</a:t>
                </a:r>
                <a:endParaRPr lang="en-US" altLang="zh-CN">
                  <a:cs typeface="+mn-lt"/>
                </a:endParaRPr>
              </a:p>
              <a:p>
                <a:pPr marL="914400" lvl="1" indent="-457200" algn="l">
                  <a:buClrTx/>
                  <a:buSzTx/>
                  <a:buFont typeface="+mj-ea"/>
                  <a:buAutoNum type="circleNumDbPlain"/>
                </a:pPr>
                <a:endParaRPr lang="en-US" altLang="zh-CN">
                  <a:cs typeface="+mn-lt"/>
                </a:endParaRPr>
              </a:p>
              <a:p>
                <a:pPr marL="914400" lvl="1" indent="-457200" algn="l">
                  <a:buClrTx/>
                  <a:buSzTx/>
                  <a:buFont typeface="Arial" panose="020B0604020202020204" pitchFamily="34" charset="0"/>
                  <a:buChar char="•"/>
                </a:pPr>
                <a:r>
                  <a:rPr lang="en-US" altLang="zh-CN" b="1">
                    <a:solidFill>
                      <a:schemeClr val="tx1"/>
                    </a:solidFill>
                    <a:cs typeface="+mn-lt"/>
                  </a:rPr>
                  <a:t>However, random sampling has low</a:t>
                </a:r>
                <a:r>
                  <a:rPr lang="en-US" altLang="zh-CN" b="1">
                    <a:cs typeface="+mn-lt"/>
                    <a:sym typeface="+mn-ea"/>
                  </a:rPr>
                  <a:t> sample efficiency</a:t>
                </a:r>
                <a:r>
                  <a:rPr lang="en-US" altLang="zh-CN" b="1">
                    <a:solidFill>
                      <a:schemeClr val="tx1"/>
                    </a:solidFill>
                    <a:cs typeface="+mn-lt"/>
                  </a:rPr>
                  <a:t>, especially in non-stationary environments.</a:t>
                </a:r>
                <a:endParaRPr lang="en-US" altLang="zh-CN" b="1">
                  <a:solidFill>
                    <a:schemeClr val="tx1"/>
                  </a:solidFill>
                  <a:cs typeface="+mn-lt"/>
                </a:endParaRPr>
              </a:p>
              <a:p>
                <a:pPr marL="914400" lvl="1" indent="-457200" algn="l">
                  <a:buClrTx/>
                  <a:buSzTx/>
                  <a:buFont typeface="+mj-ea"/>
                  <a:buAutoNum type="circleNumDbPlain"/>
                </a:pPr>
                <a:endParaRPr lang="en-US" sz="1600" dirty="0">
                  <a:solidFill>
                    <a:schemeClr val="dk1"/>
                  </a:solidFill>
                  <a:cs typeface="+mn-lt"/>
                  <a:sym typeface="+mn-ea"/>
                </a:endParaRPr>
              </a:p>
              <a:p>
                <a:pPr marL="685800" lvl="1" indent="-228600" algn="l">
                  <a:buClrTx/>
                  <a:buSzTx/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dk1"/>
                  </a:solidFill>
                  <a:sym typeface="+mn-ea"/>
                </a:endParaRPr>
              </a:p>
              <a:p>
                <a:pPr marL="685800" lvl="1" indent="-228600" algn="l">
                  <a:buClrTx/>
                  <a:buSzTx/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dk1"/>
                  </a:solidFill>
                  <a:sym typeface="+mn-ea"/>
                </a:endParaRPr>
              </a:p>
              <a:p>
                <a:pPr marL="685800" lvl="1" indent="-228600" algn="l">
                  <a:buClrTx/>
                  <a:buSzTx/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dk1"/>
                  </a:solidFill>
                  <a:sym typeface="+mn-ea"/>
                </a:endParaRPr>
              </a:p>
              <a:p>
                <a:pPr lvl="0" indent="0" algn="l">
                  <a:buClrTx/>
                  <a:buSzTx/>
                  <a:buFont typeface="Wingdings" panose="05000000000000000000" charset="0"/>
                  <a:buNone/>
                </a:pPr>
                <a:endParaRPr lang="en-US" sz="2000" dirty="0">
                  <a:solidFill>
                    <a:schemeClr val="dk1"/>
                  </a:solidFill>
                </a:endParaRPr>
              </a:p>
              <a:p>
                <a:endParaRPr lang="en-US" sz="2000" dirty="0">
                  <a:solidFill>
                    <a:schemeClr val="dk1"/>
                  </a:solidFill>
                </a:endParaRPr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05" y="1409700"/>
                <a:ext cx="6375400" cy="563372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组合 61"/>
          <p:cNvGrpSpPr/>
          <p:nvPr/>
        </p:nvGrpSpPr>
        <p:grpSpPr>
          <a:xfrm>
            <a:off x="7018655" y="1409700"/>
            <a:ext cx="3162935" cy="2527300"/>
            <a:chOff x="1242" y="1999"/>
            <a:chExt cx="4981" cy="3980"/>
          </a:xfrm>
        </p:grpSpPr>
        <p:sp>
          <p:nvSpPr>
            <p:cNvPr id="18" name="圆角矩形 17"/>
            <p:cNvSpPr/>
            <p:nvPr/>
          </p:nvSpPr>
          <p:spPr>
            <a:xfrm>
              <a:off x="3770" y="1999"/>
              <a:ext cx="2345" cy="3981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 rot="0">
              <a:off x="4135" y="2715"/>
              <a:ext cx="1686" cy="596"/>
              <a:chOff x="3785" y="4941"/>
              <a:chExt cx="1686" cy="596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3785" y="4941"/>
                <a:ext cx="1686" cy="59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4089" y="4957"/>
                <a:ext cx="1261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agent</a:t>
                </a:r>
                <a:endParaRPr lang="en-US" altLang="zh-CN"/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5425" y="1999"/>
              <a:ext cx="79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RL</a:t>
              </a:r>
              <a:endParaRPr lang="en-US" altLang="zh-CN"/>
            </a:p>
          </p:txBody>
        </p:sp>
        <p:grpSp>
          <p:nvGrpSpPr>
            <p:cNvPr id="9" name="组合 8"/>
            <p:cNvGrpSpPr/>
            <p:nvPr/>
          </p:nvGrpSpPr>
          <p:grpSpPr>
            <a:xfrm rot="0">
              <a:off x="1242" y="1999"/>
              <a:ext cx="1603" cy="1530"/>
              <a:chOff x="3924" y="5399"/>
              <a:chExt cx="1603" cy="965"/>
            </a:xfrm>
          </p:grpSpPr>
          <p:sp>
            <p:nvSpPr>
              <p:cNvPr id="4" name="圆角矩形 3"/>
              <p:cNvSpPr/>
              <p:nvPr/>
            </p:nvSpPr>
            <p:spPr>
              <a:xfrm>
                <a:off x="3924" y="5399"/>
                <a:ext cx="1603" cy="965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b="1"/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4291" y="5699"/>
                <a:ext cx="957" cy="3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E</a:t>
                </a:r>
                <a:r>
                  <a:rPr lang="en-US" altLang="zh-CN"/>
                  <a:t>nv</a:t>
                </a:r>
                <a:endParaRPr lang="en-US" altLang="zh-CN"/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4134" y="4464"/>
              <a:ext cx="1687" cy="1327"/>
              <a:chOff x="9238" y="8034"/>
              <a:chExt cx="1844" cy="1327"/>
            </a:xfrm>
          </p:grpSpPr>
          <p:sp>
            <p:nvSpPr>
              <p:cNvPr id="14" name="圆柱形 13"/>
              <p:cNvSpPr/>
              <p:nvPr/>
            </p:nvSpPr>
            <p:spPr>
              <a:xfrm>
                <a:off x="9238" y="8034"/>
                <a:ext cx="1844" cy="1327"/>
              </a:xfrm>
              <a:prstGeom prst="can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9436" y="8345"/>
                <a:ext cx="1447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/>
                  <a:t>Replay Buffer</a:t>
                </a:r>
                <a:endParaRPr lang="en-US" altLang="zh-CN"/>
              </a:p>
            </p:txBody>
          </p:sp>
        </p:grpSp>
        <p:cxnSp>
          <p:nvCxnSpPr>
            <p:cNvPr id="55" name="直接箭头连接符 54"/>
            <p:cNvCxnSpPr/>
            <p:nvPr/>
          </p:nvCxnSpPr>
          <p:spPr>
            <a:xfrm flipH="1">
              <a:off x="2587" y="3055"/>
              <a:ext cx="1373" cy="0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/>
            <p:cNvCxnSpPr/>
            <p:nvPr/>
          </p:nvCxnSpPr>
          <p:spPr>
            <a:xfrm>
              <a:off x="3210" y="3378"/>
              <a:ext cx="814" cy="1166"/>
            </a:xfrm>
            <a:prstGeom prst="straightConnector1">
              <a:avLst/>
            </a:prstGeom>
            <a:ln w="31750" cmpd="sng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56"/>
            <p:cNvCxnSpPr/>
            <p:nvPr/>
          </p:nvCxnSpPr>
          <p:spPr>
            <a:xfrm flipV="1">
              <a:off x="4976" y="3400"/>
              <a:ext cx="5" cy="973"/>
            </a:xfrm>
            <a:prstGeom prst="straightConnector1">
              <a:avLst/>
            </a:prstGeom>
            <a:ln w="31750" cmpd="sng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文本框 57"/>
            <p:cNvSpPr txBox="1"/>
            <p:nvPr/>
          </p:nvSpPr>
          <p:spPr>
            <a:xfrm>
              <a:off x="2974" y="2475"/>
              <a:ext cx="66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Calibri" panose="020F0502020204030204" charset="0"/>
                </a:rPr>
                <a:t>①</a:t>
              </a:r>
              <a:endParaRPr lang="zh-CN" altLang="en-US">
                <a:latin typeface="Calibri" panose="020F0502020204030204" charset="0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2974" y="3700"/>
              <a:ext cx="66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Calibri" panose="020F0502020204030204" charset="0"/>
                </a:rPr>
                <a:t>②</a:t>
              </a:r>
              <a:endParaRPr lang="zh-CN" altLang="en-US">
                <a:latin typeface="Calibri" panose="020F0502020204030204" charset="0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4981" y="3700"/>
              <a:ext cx="66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Calibri" panose="020F0502020204030204" charset="0"/>
                </a:rPr>
                <a:t>③</a:t>
              </a:r>
              <a:endParaRPr lang="zh-CN" altLang="en-US">
                <a:latin typeface="Calibri" panose="020F0502020204030204" charset="0"/>
              </a:endParaRPr>
            </a:p>
          </p:txBody>
        </p:sp>
      </p:grpSp>
      <p:sp>
        <p:nvSpPr>
          <p:cNvPr id="16" name="灯片编号占位符 15"/>
          <p:cNvSpPr>
            <a:spLocks noGrp="1"/>
          </p:cNvSpPr>
          <p:nvPr>
            <p:ph type="sldNum" idx="12"/>
          </p:nvPr>
        </p:nvSpPr>
        <p:spPr>
          <a:xfrm>
            <a:off x="9262110" y="6356350"/>
            <a:ext cx="2743200" cy="365125"/>
          </a:xfrm>
        </p:spPr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</a:fld>
            <a:endParaRPr 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1805" y="584200"/>
            <a:ext cx="10515600" cy="968375"/>
          </a:xfrm>
        </p:spPr>
        <p:txBody>
          <a:bodyPr>
            <a:normAutofit/>
          </a:bodyPr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990"/>
              <a:buFontTx/>
            </a:pPr>
            <a:r>
              <a:rPr lang="en-US" altLang="zh-CN" sz="3095" dirty="0">
                <a:sym typeface="+mn-ea"/>
              </a:rPr>
              <a:t>Existing </a:t>
            </a:r>
            <a:r>
              <a:rPr sz="3095">
                <a:sym typeface="+mn-ea"/>
              </a:rPr>
              <a:t>Prioritized Experience</a:t>
            </a:r>
            <a:r>
              <a:rPr lang="en-US" sz="3095">
                <a:sym typeface="+mn-ea"/>
              </a:rPr>
              <a:t> </a:t>
            </a:r>
            <a:r>
              <a:rPr sz="3095">
                <a:sym typeface="+mn-ea"/>
              </a:rPr>
              <a:t>Replay</a:t>
            </a:r>
            <a:r>
              <a:rPr lang="en-US" sz="3095">
                <a:sym typeface="+mn-ea"/>
              </a:rPr>
              <a:t> M</a:t>
            </a:r>
            <a:r>
              <a:rPr lang="en-US" sz="3095">
                <a:sym typeface="+mn-ea"/>
              </a:rPr>
              <a:t>ethod</a:t>
            </a:r>
            <a:endParaRPr lang="en-US" sz="3095">
              <a:sym typeface="+mn-ea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idx="12"/>
          </p:nvPr>
        </p:nvSpPr>
        <p:spPr>
          <a:xfrm>
            <a:off x="9262110" y="6465570"/>
            <a:ext cx="2743200" cy="365125"/>
          </a:xfrm>
        </p:spPr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</a:fld>
            <a:endParaRPr 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文本框 53"/>
              <p:cNvSpPr txBox="1"/>
              <p:nvPr/>
            </p:nvSpPr>
            <p:spPr>
              <a:xfrm>
                <a:off x="555625" y="1883410"/>
                <a:ext cx="11002645" cy="406527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marL="228600" lvl="0" indent="-228600" algn="l">
                  <a:buClrTx/>
                  <a:buSzTx/>
                  <a:buFont typeface="Wingdings" panose="05000000000000000000" charset="0"/>
                  <a:buChar char="Ø"/>
                </a:pPr>
                <a:r>
                  <a:rPr lang="en-US" b="1" dirty="0">
                    <a:solidFill>
                      <a:schemeClr val="dk1"/>
                    </a:solidFill>
                    <a:sym typeface="+mn-ea"/>
                  </a:rPr>
                  <a:t>Prioritized Experience Replay(PER)</a:t>
                </a:r>
                <a:r>
                  <a:rPr lang="en-US" dirty="0">
                    <a:solidFill>
                      <a:schemeClr val="dk1"/>
                    </a:solidFill>
                    <a:sym typeface="+mn-ea"/>
                  </a:rPr>
                  <a:t> gives priority to the "important" transactions.</a:t>
                </a:r>
                <a:endParaRPr lang="en-US" dirty="0">
                  <a:solidFill>
                    <a:schemeClr val="dk1"/>
                  </a:solidFill>
                  <a:sym typeface="+mn-ea"/>
                </a:endParaRPr>
              </a:p>
              <a:p>
                <a:pPr marL="742950" lvl="3" indent="-285750" algn="l">
                  <a:buClrTx/>
                  <a:buSz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dk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𝑄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  <m:r>
                      <a:rPr lang="en-US" i="1" dirty="0">
                        <a:solidFill>
                          <a:schemeClr val="dk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: </m:t>
                    </m:r>
                  </m:oMath>
                </a14:m>
                <a:r>
                  <a:rPr lang="en-US" dirty="0">
                    <a:solidFill>
                      <a:schemeClr val="dk1"/>
                    </a:solidFill>
                    <a:sym typeface="+mn-ea"/>
                  </a:rPr>
                  <a:t>state-action value function, denotes the expected return with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dk1"/>
                    </a:solidFill>
                    <a:sym typeface="+mn-ea"/>
                  </a:rPr>
                  <a:t> and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dk1"/>
                  </a:solidFill>
                  <a:sym typeface="+mn-ea"/>
                </a:endParaRPr>
              </a:p>
              <a:p>
                <a:pPr marL="685800" lvl="1" indent="-228600" algn="l">
                  <a:buClrTx/>
                  <a:buSzTx/>
                  <a:buFont typeface="Wingdings" panose="05000000000000000000" charset="0"/>
                  <a:buChar char="Ø"/>
                </a:pPr>
                <a:endParaRPr lang="en-US" dirty="0">
                  <a:solidFill>
                    <a:schemeClr val="dk1"/>
                  </a:solidFill>
                  <a:sym typeface="+mn-ea"/>
                </a:endParaRPr>
              </a:p>
              <a:p>
                <a:pPr marL="685800" lvl="1" indent="-228600" algn="l">
                  <a:buClrTx/>
                  <a:buSzTx/>
                  <a:buFont typeface="Wingdings" panose="05000000000000000000" charset="0"/>
                  <a:buChar char="Ø"/>
                </a:pPr>
                <a:endParaRPr lang="en-US" dirty="0">
                  <a:solidFill>
                    <a:schemeClr val="dk1"/>
                  </a:solidFill>
                  <a:sym typeface="+mn-ea"/>
                </a:endParaRPr>
              </a:p>
              <a:p>
                <a:pPr marL="685800" lvl="1" indent="-228600" algn="l">
                  <a:buClrTx/>
                  <a:buSzTx/>
                  <a:buFont typeface="Wingdings" panose="05000000000000000000" charset="0"/>
                  <a:buChar char="Ø"/>
                </a:pPr>
                <a:endParaRPr lang="en-US" dirty="0">
                  <a:solidFill>
                    <a:schemeClr val="dk1"/>
                  </a:solidFill>
                  <a:sym typeface="+mn-ea"/>
                </a:endParaRPr>
              </a:p>
              <a:p>
                <a:pPr marL="685800" lvl="1" indent="-228600" algn="l">
                  <a:buClrTx/>
                  <a:buSzTx/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dk1"/>
                    </a:solidFill>
                    <a:sym typeface="+mn-ea"/>
                  </a:rPr>
                  <a:t>Temporal Difference (TD) ：The difference of expected and </a:t>
                </a:r>
                <a:r>
                  <a:rPr lang="en-US" dirty="0">
                    <a:solidFill>
                      <a:schemeClr val="dk1"/>
                    </a:solidFill>
                    <a:sym typeface="+mn-ea"/>
                  </a:rPr>
                  <a:t>actual</a:t>
                </a:r>
                <a:r>
                  <a:rPr lang="en-US" dirty="0">
                    <a:solidFill>
                      <a:schemeClr val="dk1"/>
                    </a:solidFill>
                    <a:sym typeface="+mn-ea"/>
                  </a:rPr>
                  <a:t> state-action value </a:t>
                </a:r>
                <a:endParaRPr lang="en-US" dirty="0">
                  <a:solidFill>
                    <a:schemeClr val="dk1"/>
                  </a:solidFill>
                  <a:sym typeface="+mn-ea"/>
                </a:endParaRPr>
              </a:p>
              <a:p>
                <a:pPr marL="685800" lvl="1" indent="-228600" algn="l">
                  <a:buClrTx/>
                  <a:buSzTx/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dk1"/>
                  </a:solidFill>
                  <a:sym typeface="+mn-ea"/>
                </a:endParaRPr>
              </a:p>
              <a:p>
                <a:pPr marL="685800" lvl="1" indent="-228600" algn="l">
                  <a:buClrTx/>
                  <a:buSzTx/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dk1"/>
                  </a:solidFill>
                  <a:sym typeface="+mn-ea"/>
                </a:endParaRPr>
              </a:p>
              <a:p>
                <a:pPr marL="685800" lvl="1" indent="-228600" algn="l">
                  <a:buClrTx/>
                  <a:buSzTx/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dk1"/>
                    </a:solidFill>
                    <a:sym typeface="+mn-ea"/>
                  </a:rPr>
                  <a:t>Priority is calculated based on the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dk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𝑇𝐷</m:t>
                    </m:r>
                    <m:r>
                      <a:rPr lang="en-US" i="1" dirty="0">
                        <a:solidFill>
                          <a:schemeClr val="dk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_</m:t>
                    </m:r>
                    <m:r>
                      <a:rPr lang="en-US" i="1" dirty="0">
                        <a:solidFill>
                          <a:schemeClr val="dk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𝑒𝑟𝑟𝑜𝑟</m:t>
                    </m:r>
                  </m:oMath>
                </a14:m>
                <a:r>
                  <a:rPr lang="en-US" dirty="0">
                    <a:solidFill>
                      <a:schemeClr val="dk1"/>
                    </a:solidFill>
                    <a:sym typeface="+mn-ea"/>
                  </a:rPr>
                  <a:t> of the transaction.</a:t>
                </a:r>
                <a:endParaRPr lang="en-US" dirty="0">
                  <a:solidFill>
                    <a:schemeClr val="dk1"/>
                  </a:solidFill>
                  <a:sym typeface="+mn-ea"/>
                </a:endParaRPr>
              </a:p>
              <a:p>
                <a:pPr marL="685800" lvl="1" indent="-228600" algn="l">
                  <a:buClrTx/>
                  <a:buSzTx/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dk1"/>
                    </a:solidFill>
                    <a:sym typeface="+mn-ea"/>
                  </a:rPr>
                  <a:t>Why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dk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𝑇𝐷</m:t>
                    </m:r>
                    <m:r>
                      <a:rPr lang="en-US" i="1" dirty="0">
                        <a:solidFill>
                          <a:schemeClr val="dk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_</m:t>
                    </m:r>
                    <m:r>
                      <a:rPr lang="en-US" i="1" dirty="0">
                        <a:solidFill>
                          <a:schemeClr val="dk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𝑒𝑟𝑟𝑜𝑟</m:t>
                    </m:r>
                  </m:oMath>
                </a14:m>
                <a:r>
                  <a:rPr lang="en-US" dirty="0">
                    <a:solidFill>
                      <a:schemeClr val="dk1"/>
                    </a:solidFill>
                    <a:sym typeface="+mn-ea"/>
                  </a:rPr>
                  <a:t>: </a:t>
                </a:r>
                <a:endParaRPr lang="en-US" dirty="0">
                  <a:solidFill>
                    <a:schemeClr val="dk1"/>
                  </a:solidFill>
                  <a:sym typeface="+mn-ea"/>
                </a:endParaRPr>
              </a:p>
              <a:p>
                <a:pPr marL="1143000" lvl="2" indent="-228600" algn="l">
                  <a:buClrTx/>
                  <a:buSzTx/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dk1"/>
                    </a:solidFill>
                    <a:sym typeface="+mn-ea"/>
                  </a:rPr>
                  <a:t>TD error reflects the degree of deviation of a sample from the strategy</a:t>
                </a:r>
                <a:endParaRPr lang="en-US" dirty="0">
                  <a:solidFill>
                    <a:schemeClr val="dk1"/>
                  </a:solidFill>
                  <a:sym typeface="+mn-ea"/>
                </a:endParaRPr>
              </a:p>
              <a:p>
                <a:pPr marL="1143000" lvl="2" indent="-228600" algn="l">
                  <a:buClrTx/>
                  <a:buSzTx/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dk1"/>
                    </a:solidFill>
                    <a:sym typeface="+mn-ea"/>
                  </a:rPr>
                  <a:t>RL updates(trains) parameters based 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dk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𝑇𝐷</m:t>
                    </m:r>
                    <m:r>
                      <a:rPr lang="en-US" i="1" dirty="0">
                        <a:solidFill>
                          <a:schemeClr val="dk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_</m:t>
                    </m:r>
                    <m:r>
                      <a:rPr lang="en-US" i="1" dirty="0">
                        <a:solidFill>
                          <a:schemeClr val="dk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𝑒𝑟𝑟𝑜𝑟</m:t>
                    </m:r>
                  </m:oMath>
                </a14:m>
                <a:r>
                  <a:rPr lang="en-US" dirty="0">
                    <a:solidFill>
                      <a:schemeClr val="dk1"/>
                    </a:solidFill>
                    <a:sym typeface="+mn-ea"/>
                  </a:rPr>
                  <a:t>.</a:t>
                </a:r>
                <a:endParaRPr lang="en-US" dirty="0">
                  <a:solidFill>
                    <a:schemeClr val="dk1"/>
                  </a:solidFill>
                  <a:sym typeface="+mn-ea"/>
                </a:endParaRPr>
              </a:p>
              <a:p>
                <a:pPr lvl="1" indent="0" algn="l">
                  <a:buClrTx/>
                  <a:buSzTx/>
                  <a:buFont typeface="Arial" panose="020B0604020202020204" pitchFamily="34" charset="0"/>
                  <a:buNone/>
                </a:pPr>
                <a:endParaRPr lang="en-US" sz="2000" dirty="0">
                  <a:solidFill>
                    <a:schemeClr val="dk1"/>
                  </a:solidFill>
                  <a:sym typeface="+mn-ea"/>
                </a:endParaRPr>
              </a:p>
              <a:p>
                <a:pPr marL="685800" lvl="1" indent="-228600" algn="l">
                  <a:buClrTx/>
                  <a:buSzTx/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dk1"/>
                  </a:solidFill>
                  <a:sym typeface="+mn-ea"/>
                </a:endParaRPr>
              </a:p>
              <a:p>
                <a:pPr lvl="2" indent="-228600" algn="l">
                  <a:buClrTx/>
                  <a:buSzTx/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dk1"/>
                  </a:solidFill>
                  <a:sym typeface="+mn-ea"/>
                </a:endParaRPr>
              </a:p>
              <a:p>
                <a:pPr lvl="1" indent="-228600" algn="l">
                  <a:buClrTx/>
                  <a:buSzTx/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dk1"/>
                  </a:solidFill>
                  <a:sym typeface="+mn-ea"/>
                </a:endParaRPr>
              </a:p>
              <a:p>
                <a:pPr marL="685800" lvl="1" indent="-228600" algn="l">
                  <a:buClrTx/>
                  <a:buSzTx/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dk1"/>
                  </a:solidFill>
                  <a:sym typeface="+mn-ea"/>
                </a:endParaRPr>
              </a:p>
              <a:p>
                <a:pPr marL="685800" lvl="1" indent="-228600" algn="l">
                  <a:buClrTx/>
                  <a:buSzTx/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dk1"/>
                  </a:solidFill>
                  <a:sym typeface="+mn-ea"/>
                </a:endParaRPr>
              </a:p>
              <a:p>
                <a:pPr marL="685800" lvl="1" indent="-228600" algn="l">
                  <a:buClrTx/>
                  <a:buSzTx/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dk1"/>
                  </a:solidFill>
                  <a:sym typeface="+mn-ea"/>
                </a:endParaRPr>
              </a:p>
              <a:p>
                <a:pPr marL="685800" lvl="1" indent="-228600" algn="l">
                  <a:buClrTx/>
                  <a:buSzTx/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dk1"/>
                  </a:solidFill>
                  <a:sym typeface="+mn-ea"/>
                </a:endParaRPr>
              </a:p>
              <a:p>
                <a:pPr lvl="0" indent="0" algn="l">
                  <a:buClrTx/>
                  <a:buSzTx/>
                  <a:buFont typeface="Wingdings" panose="05000000000000000000" charset="0"/>
                  <a:buNone/>
                </a:pPr>
                <a:endParaRPr lang="en-US" sz="2000" dirty="0">
                  <a:solidFill>
                    <a:schemeClr val="dk1"/>
                  </a:solidFill>
                </a:endParaRPr>
              </a:p>
              <a:p>
                <a:endParaRPr lang="en-US" sz="2000" dirty="0">
                  <a:solidFill>
                    <a:schemeClr val="dk1"/>
                  </a:solidFill>
                </a:endParaRPr>
              </a:p>
            </p:txBody>
          </p:sp>
        </mc:Choice>
        <mc:Fallback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25" y="1883410"/>
                <a:ext cx="11002645" cy="4065270"/>
              </a:xfrm>
              <a:prstGeom prst="rect">
                <a:avLst/>
              </a:prstGeom>
              <a:blipFill rotWithShape="1">
                <a:blip r:embed="rId1"/>
                <a:stretch>
                  <a:fillRect b="-570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组合 54"/>
          <p:cNvGrpSpPr/>
          <p:nvPr/>
        </p:nvGrpSpPr>
        <p:grpSpPr>
          <a:xfrm>
            <a:off x="7325995" y="633095"/>
            <a:ext cx="4841240" cy="1270635"/>
            <a:chOff x="5069" y="809"/>
            <a:chExt cx="7624" cy="2001"/>
          </a:xfrm>
        </p:grpSpPr>
        <p:grpSp>
          <p:nvGrpSpPr>
            <p:cNvPr id="56" name="组合 55"/>
            <p:cNvGrpSpPr/>
            <p:nvPr/>
          </p:nvGrpSpPr>
          <p:grpSpPr>
            <a:xfrm>
              <a:off x="6193" y="1840"/>
              <a:ext cx="1491" cy="792"/>
              <a:chOff x="5309" y="3260"/>
              <a:chExt cx="1491" cy="792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5431" y="3260"/>
                <a:ext cx="793" cy="793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8" name="文本框 57"/>
                  <p:cNvSpPr txBox="1"/>
                  <p:nvPr/>
                </p:nvSpPr>
                <p:spPr>
                  <a:xfrm>
                    <a:off x="5309" y="3390"/>
                    <a:ext cx="991" cy="58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sp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/>
                  </a:p>
                </p:txBody>
              </p:sp>
            </mc:Choice>
            <mc:Fallback>
              <p:sp>
                <p:nvSpPr>
                  <p:cNvPr id="58" name="文本框 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09" y="3390"/>
                    <a:ext cx="991" cy="580"/>
                  </a:xfrm>
                  <a:prstGeom prst="rect">
                    <a:avLst/>
                  </a:prstGeom>
                  <a:blipFill rotWithShape="1">
                    <a:blip r:embed="rId2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9" name="直接箭头连接符 58"/>
              <p:cNvCxnSpPr/>
              <p:nvPr/>
            </p:nvCxnSpPr>
            <p:spPr>
              <a:xfrm>
                <a:off x="6224" y="3680"/>
                <a:ext cx="57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组合 59"/>
            <p:cNvGrpSpPr/>
            <p:nvPr/>
          </p:nvGrpSpPr>
          <p:grpSpPr>
            <a:xfrm>
              <a:off x="8380" y="1841"/>
              <a:ext cx="1450" cy="792"/>
              <a:chOff x="7086" y="3260"/>
              <a:chExt cx="1450" cy="792"/>
            </a:xfrm>
          </p:grpSpPr>
          <p:sp>
            <p:nvSpPr>
              <p:cNvPr id="61" name="椭圆 60"/>
              <p:cNvSpPr/>
              <p:nvPr/>
            </p:nvSpPr>
            <p:spPr>
              <a:xfrm>
                <a:off x="7163" y="3260"/>
                <a:ext cx="793" cy="793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2" name="文本框 61"/>
                  <p:cNvSpPr txBox="1"/>
                  <p:nvPr/>
                </p:nvSpPr>
                <p:spPr>
                  <a:xfrm>
                    <a:off x="7086" y="3390"/>
                    <a:ext cx="947" cy="58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sp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/>
                  </a:p>
                </p:txBody>
              </p:sp>
            </mc:Choice>
            <mc:Fallback>
              <p:sp>
                <p:nvSpPr>
                  <p:cNvPr id="62" name="文本框 6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86" y="3390"/>
                    <a:ext cx="947" cy="580"/>
                  </a:xfrm>
                  <a:prstGeom prst="rect">
                    <a:avLst/>
                  </a:prstGeom>
                  <a:blipFill rotWithShape="1">
                    <a:blip r:embed="rId3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3" name="直接箭头连接符 62"/>
              <p:cNvCxnSpPr/>
              <p:nvPr/>
            </p:nvCxnSpPr>
            <p:spPr>
              <a:xfrm>
                <a:off x="7960" y="3680"/>
                <a:ext cx="57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组合 63"/>
            <p:cNvGrpSpPr/>
            <p:nvPr/>
          </p:nvGrpSpPr>
          <p:grpSpPr>
            <a:xfrm>
              <a:off x="10565" y="1842"/>
              <a:ext cx="1446" cy="792"/>
              <a:chOff x="10221" y="3260"/>
              <a:chExt cx="1446" cy="792"/>
            </a:xfrm>
          </p:grpSpPr>
          <p:sp>
            <p:nvSpPr>
              <p:cNvPr id="65" name="椭圆 64"/>
              <p:cNvSpPr/>
              <p:nvPr/>
            </p:nvSpPr>
            <p:spPr>
              <a:xfrm>
                <a:off x="10298" y="3260"/>
                <a:ext cx="793" cy="793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6" name="文本框 65"/>
                  <p:cNvSpPr txBox="1"/>
                  <p:nvPr/>
                </p:nvSpPr>
                <p:spPr>
                  <a:xfrm>
                    <a:off x="10221" y="3390"/>
                    <a:ext cx="947" cy="58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sp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/>
                  </a:p>
                </p:txBody>
              </p:sp>
            </mc:Choice>
            <mc:Fallback>
              <p:sp>
                <p:nvSpPr>
                  <p:cNvPr id="66" name="文本框 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21" y="3390"/>
                    <a:ext cx="947" cy="580"/>
                  </a:xfrm>
                  <a:prstGeom prst="rect">
                    <a:avLst/>
                  </a:prstGeom>
                  <a:blipFill rotWithShape="1">
                    <a:blip r:embed="rId4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7" name="直接箭头连接符 66"/>
              <p:cNvCxnSpPr/>
              <p:nvPr/>
            </p:nvCxnSpPr>
            <p:spPr>
              <a:xfrm>
                <a:off x="11091" y="3656"/>
                <a:ext cx="57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组合 67"/>
            <p:cNvGrpSpPr/>
            <p:nvPr/>
          </p:nvGrpSpPr>
          <p:grpSpPr>
            <a:xfrm>
              <a:off x="7428" y="1710"/>
              <a:ext cx="952" cy="1100"/>
              <a:chOff x="8165" y="3165"/>
              <a:chExt cx="952" cy="1100"/>
            </a:xfrm>
          </p:grpSpPr>
          <p:grpSp>
            <p:nvGrpSpPr>
              <p:cNvPr id="69" name="组合 68"/>
              <p:cNvGrpSpPr/>
              <p:nvPr/>
            </p:nvGrpSpPr>
            <p:grpSpPr>
              <a:xfrm>
                <a:off x="8454" y="3656"/>
                <a:ext cx="662" cy="118"/>
                <a:chOff x="8454" y="3656"/>
                <a:chExt cx="662" cy="118"/>
              </a:xfrm>
            </p:grpSpPr>
            <p:sp>
              <p:nvSpPr>
                <p:cNvPr id="70" name="椭圆 69"/>
                <p:cNvSpPr/>
                <p:nvPr/>
              </p:nvSpPr>
              <p:spPr>
                <a:xfrm>
                  <a:off x="8454" y="3656"/>
                  <a:ext cx="119" cy="1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71" name="直接箭头连接符 70"/>
                <p:cNvCxnSpPr/>
                <p:nvPr/>
              </p:nvCxnSpPr>
              <p:spPr>
                <a:xfrm>
                  <a:off x="8540" y="3715"/>
                  <a:ext cx="577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2" name="文本框 71"/>
                  <p:cNvSpPr txBox="1"/>
                  <p:nvPr/>
                </p:nvSpPr>
                <p:spPr>
                  <a:xfrm>
                    <a:off x="8165" y="3165"/>
                    <a:ext cx="698" cy="58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sp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/>
                  </a:p>
                </p:txBody>
              </p:sp>
            </mc:Choice>
            <mc:Fallback>
              <p:sp>
                <p:nvSpPr>
                  <p:cNvPr id="72" name="文本框 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65" y="3165"/>
                    <a:ext cx="698" cy="580"/>
                  </a:xfrm>
                  <a:prstGeom prst="rect">
                    <a:avLst/>
                  </a:prstGeom>
                  <a:blipFill rotWithShape="1">
                    <a:blip r:embed="rId5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3" name="文本框 72"/>
                  <p:cNvSpPr txBox="1"/>
                  <p:nvPr/>
                </p:nvSpPr>
                <p:spPr>
                  <a:xfrm>
                    <a:off x="8421" y="3685"/>
                    <a:ext cx="696" cy="58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sp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/>
                  </a:p>
                </p:txBody>
              </p:sp>
            </mc:Choice>
            <mc:Fallback>
              <p:sp>
                <p:nvSpPr>
                  <p:cNvPr id="73" name="文本框 7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21" y="3685"/>
                    <a:ext cx="696" cy="580"/>
                  </a:xfrm>
                  <a:prstGeom prst="rect">
                    <a:avLst/>
                  </a:prstGeom>
                  <a:blipFill rotWithShape="1">
                    <a:blip r:embed="rId6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4" name="组合 73"/>
            <p:cNvGrpSpPr/>
            <p:nvPr/>
          </p:nvGrpSpPr>
          <p:grpSpPr>
            <a:xfrm>
              <a:off x="9581" y="1710"/>
              <a:ext cx="1218" cy="1100"/>
              <a:chOff x="8133" y="3165"/>
              <a:chExt cx="1218" cy="1100"/>
            </a:xfrm>
          </p:grpSpPr>
          <p:grpSp>
            <p:nvGrpSpPr>
              <p:cNvPr id="75" name="组合 74"/>
              <p:cNvGrpSpPr/>
              <p:nvPr/>
            </p:nvGrpSpPr>
            <p:grpSpPr>
              <a:xfrm>
                <a:off x="8454" y="3656"/>
                <a:ext cx="662" cy="118"/>
                <a:chOff x="8454" y="3656"/>
                <a:chExt cx="662" cy="118"/>
              </a:xfrm>
            </p:grpSpPr>
            <p:sp>
              <p:nvSpPr>
                <p:cNvPr id="76" name="椭圆 75"/>
                <p:cNvSpPr/>
                <p:nvPr/>
              </p:nvSpPr>
              <p:spPr>
                <a:xfrm>
                  <a:off x="8454" y="3656"/>
                  <a:ext cx="119" cy="1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77" name="直接箭头连接符 76"/>
                <p:cNvCxnSpPr/>
                <p:nvPr/>
              </p:nvCxnSpPr>
              <p:spPr>
                <a:xfrm>
                  <a:off x="8540" y="3715"/>
                  <a:ext cx="577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8" name="文本框 77"/>
                  <p:cNvSpPr txBox="1"/>
                  <p:nvPr/>
                </p:nvSpPr>
                <p:spPr>
                  <a:xfrm>
                    <a:off x="8133" y="3165"/>
                    <a:ext cx="984" cy="58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sp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/>
                  </a:p>
                </p:txBody>
              </p:sp>
            </mc:Choice>
            <mc:Fallback>
              <p:sp>
                <p:nvSpPr>
                  <p:cNvPr id="78" name="文本框 7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33" y="3165"/>
                    <a:ext cx="984" cy="580"/>
                  </a:xfrm>
                  <a:prstGeom prst="rect">
                    <a:avLst/>
                  </a:prstGeom>
                  <a:blipFill rotWithShape="1">
                    <a:blip r:embed="rId7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9" name="文本框 78"/>
                  <p:cNvSpPr txBox="1"/>
                  <p:nvPr/>
                </p:nvSpPr>
                <p:spPr>
                  <a:xfrm>
                    <a:off x="8366" y="3685"/>
                    <a:ext cx="985" cy="58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sp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/>
                  </a:p>
                </p:txBody>
              </p:sp>
            </mc:Choice>
            <mc:Fallback>
              <p:sp>
                <p:nvSpPr>
                  <p:cNvPr id="79" name="文本框 7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66" y="3685"/>
                    <a:ext cx="985" cy="580"/>
                  </a:xfrm>
                  <a:prstGeom prst="rect">
                    <a:avLst/>
                  </a:prstGeom>
                  <a:blipFill rotWithShape="1">
                    <a:blip r:embed="rId8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0" name="文本框 79"/>
            <p:cNvSpPr txBox="1"/>
            <p:nvPr/>
          </p:nvSpPr>
          <p:spPr>
            <a:xfrm>
              <a:off x="12056" y="1883"/>
              <a:ext cx="637" cy="43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/>
                <a:t>...</a:t>
              </a:r>
              <a:endParaRPr lang="en-US" altLang="zh-CN"/>
            </a:p>
          </p:txBody>
        </p:sp>
        <p:cxnSp>
          <p:nvCxnSpPr>
            <p:cNvPr id="81" name="直接箭头连接符 80"/>
            <p:cNvCxnSpPr/>
            <p:nvPr/>
          </p:nvCxnSpPr>
          <p:spPr>
            <a:xfrm>
              <a:off x="5673" y="2260"/>
              <a:ext cx="57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文本框 81"/>
            <p:cNvSpPr txBox="1"/>
            <p:nvPr/>
          </p:nvSpPr>
          <p:spPr>
            <a:xfrm>
              <a:off x="5069" y="1883"/>
              <a:ext cx="637" cy="43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/>
                <a:t>...</a:t>
              </a:r>
              <a:endParaRPr lang="en-US" altLang="zh-CN"/>
            </a:p>
          </p:txBody>
        </p:sp>
        <p:sp>
          <p:nvSpPr>
            <p:cNvPr id="83" name="左大括号 82"/>
            <p:cNvSpPr/>
            <p:nvPr/>
          </p:nvSpPr>
          <p:spPr>
            <a:xfrm rot="5400000" flipV="1">
              <a:off x="7570" y="397"/>
              <a:ext cx="414" cy="2211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6672" y="809"/>
              <a:ext cx="2287" cy="58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p>
              <a:r>
                <a:rPr lang="en-US" altLang="zh-CN">
                  <a:cs typeface="+mn-lt"/>
                </a:rPr>
                <a:t>A </a:t>
              </a:r>
              <a:r>
                <a:rPr lang="en-US" altLang="zh-CN">
                  <a:cs typeface="+mn-lt"/>
                </a:rPr>
                <a:t>transaction</a:t>
              </a:r>
              <a:endParaRPr lang="en-US" altLang="zh-CN">
                <a:cs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248410" y="2432678"/>
            <a:ext cx="7363460" cy="1713132"/>
            <a:chOff x="4052" y="-2301"/>
            <a:chExt cx="11596" cy="306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文本框 4"/>
                <p:cNvSpPr txBox="1"/>
                <p:nvPr/>
              </p:nvSpPr>
              <p:spPr>
                <a:xfrm>
                  <a:off x="4052" y="-2301"/>
                  <a:ext cx="11596" cy="16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𝑄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≈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𝑇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=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𝑡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𝑇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≈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+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𝑄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𝑡</m:t>
                                    </m:r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+</m:t>
                                    </m:r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𝑡</m:t>
                                    </m:r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+</m:t>
                                    </m:r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altLang="zh-CN"/>
                </a:p>
              </p:txBody>
            </p:sp>
          </mc:Choice>
          <mc:Fallback>
            <p:sp>
              <p:nvSpPr>
                <p:cNvPr id="5" name="文本框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" y="-2301"/>
                  <a:ext cx="11596" cy="1615"/>
                </a:xfrm>
                <a:prstGeom prst="rect">
                  <a:avLst/>
                </a:prstGeom>
                <a:blipFill rotWithShape="1">
                  <a:blip r:embed="rId9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4060" y="-85"/>
                  <a:ext cx="9563" cy="8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𝑇𝐷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_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𝑒𝑟𝑟𝑜𝑟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𝑄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𝑄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oMath>
                    </m:oMathPara>
                  </a14:m>
                  <a:endParaRPr lang="en-US" altLang="zh-CN"/>
                </a:p>
              </p:txBody>
            </p:sp>
          </mc:Choice>
          <mc:Fallback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0" y="-85"/>
                  <a:ext cx="9563" cy="849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组合 2"/>
          <p:cNvGrpSpPr/>
          <p:nvPr/>
        </p:nvGrpSpPr>
        <p:grpSpPr>
          <a:xfrm>
            <a:off x="2135505" y="5346065"/>
            <a:ext cx="5981700" cy="765175"/>
            <a:chOff x="7920" y="3075"/>
            <a:chExt cx="9420" cy="120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文本框 5"/>
                <p:cNvSpPr txBox="1"/>
                <p:nvPr/>
              </p:nvSpPr>
              <p:spPr>
                <a:xfrm>
                  <a:off x="7920" y="3075"/>
                  <a:ext cx="8925" cy="5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𝐶ℎ𝑜𝑜𝑠𝑒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 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 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𝑓𝑟𝑜𝑚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 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 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𝑢𝑠𝑖𝑛𝑔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 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𝑝𝑜𝑙𝑖𝑐𝑦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 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𝑑𝑒𝑟𝑖𝑣𝑒𝑑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 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𝑓𝑟𝑜𝑚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 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𝑄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>
            <p:sp>
              <p:nvSpPr>
                <p:cNvPr id="6" name="文本框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" y="3075"/>
                  <a:ext cx="8925" cy="580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7920" y="3700"/>
                  <a:ext cx="9420" cy="5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𝑄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←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𝑄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)+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𝛼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𝑄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𝑄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)]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" y="3700"/>
                  <a:ext cx="9420" cy="580"/>
                </a:xfrm>
                <a:prstGeom prst="rect">
                  <a:avLst/>
                </a:prstGeom>
                <a:blipFill rotWithShape="1">
                  <a:blip r:embed="rId1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5140" y="570865"/>
            <a:ext cx="10515600" cy="968375"/>
          </a:xfrm>
        </p:spPr>
        <p:txBody>
          <a:bodyPr/>
          <a:p>
            <a:r>
              <a:rPr lang="en-US" altLang="zh-CN" sz="3095" dirty="0">
                <a:sym typeface="+mn-ea"/>
              </a:rPr>
              <a:t>Problems</a:t>
            </a:r>
            <a:r>
              <a:rPr lang="zh-CN" sz="3095"/>
              <a:t> of Existing </a:t>
            </a:r>
            <a:r>
              <a:rPr lang="en-US" sz="3095">
                <a:sym typeface="+mn-ea"/>
              </a:rPr>
              <a:t>PER Method in </a:t>
            </a:r>
            <a:r>
              <a:rPr lang="en-US" sz="3095" dirty="0">
                <a:solidFill>
                  <a:schemeClr val="dk1"/>
                </a:solidFill>
                <a:sym typeface="+mn-ea"/>
              </a:rPr>
              <a:t>Adversarial Environment</a:t>
            </a:r>
            <a:endParaRPr lang="en-US" sz="3095" dirty="0">
              <a:solidFill>
                <a:schemeClr val="dk1"/>
              </a:solidFill>
              <a:sym typeface="+mn-ea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idx="12"/>
          </p:nvPr>
        </p:nvSpPr>
        <p:spPr>
          <a:xfrm>
            <a:off x="9262110" y="6356350"/>
            <a:ext cx="2743200" cy="365125"/>
          </a:xfrm>
        </p:spPr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</a:fld>
            <a:endParaRPr 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内容占位符 2"/>
              <p:cNvSpPr>
                <a:spLocks noGrp="1"/>
              </p:cNvSpPr>
              <p:nvPr/>
            </p:nvSpPr>
            <p:spPr>
              <a:xfrm>
                <a:off x="485140" y="1675765"/>
                <a:ext cx="6343650" cy="8870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charset="0"/>
                  <a:buChar char="Ø"/>
                </a:pPr>
                <a:r>
                  <a:rPr lang="en-US" sz="1800" kern="0" dirty="0">
                    <a:solidFill>
                      <a:schemeClr val="dk1"/>
                    </a:solidFill>
                  </a:rPr>
                  <a:t>Prioritized transctions at the edge of the state-action space(with high </a:t>
                </a:r>
                <a14:m>
                  <m:oMath xmlns:m="http://schemas.openxmlformats.org/officeDocument/2006/math">
                    <m:r>
                      <a:rPr lang="en-US" sz="1800" i="1" kern="0" dirty="0">
                        <a:solidFill>
                          <a:schemeClr val="dk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𝑇𝐷</m:t>
                    </m:r>
                    <m:r>
                      <a:rPr lang="en-US" sz="1800" i="1" kern="0" dirty="0">
                        <a:solidFill>
                          <a:schemeClr val="dk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_</m:t>
                    </m:r>
                    <m:r>
                      <a:rPr lang="en-US" sz="1800" i="1" kern="0" dirty="0">
                        <a:solidFill>
                          <a:schemeClr val="dk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𝑒𝑟𝑟𝑜𝑟</m:t>
                    </m:r>
                  </m:oMath>
                </a14:m>
                <a:r>
                  <a:rPr lang="en-US" sz="1800" kern="0" dirty="0">
                    <a:solidFill>
                      <a:schemeClr val="dk1"/>
                    </a:solidFill>
                  </a:rPr>
                  <a:t>) hinder the fast convergence of RL</a:t>
                </a:r>
                <a:r>
                  <a:rPr lang="en-US" sz="1800" kern="0" dirty="0">
                    <a:solidFill>
                      <a:schemeClr val="dk1"/>
                    </a:solidFill>
                    <a:sym typeface="+mn-ea"/>
                  </a:rPr>
                  <a:t>[1].</a:t>
                </a:r>
                <a:endParaRPr lang="en-US" sz="1800" kern="0" dirty="0">
                  <a:solidFill>
                    <a:schemeClr val="dk1"/>
                  </a:solidFill>
                </a:endParaRPr>
              </a:p>
              <a:p>
                <a:pPr>
                  <a:buFont typeface="Wingdings" panose="05000000000000000000" charset="0"/>
                  <a:buChar char="Ø"/>
                </a:pPr>
                <a:endParaRPr lang="zh-CN" altLang="en-US" sz="1540" kern="0" dirty="0">
                  <a:solidFill>
                    <a:schemeClr val="dk1"/>
                  </a:solidFill>
                  <a:latin typeface="Calibri" panose="020F0502020204030204" charset="0"/>
                  <a:ea typeface="Arial" panose="020B0604020202020204"/>
                  <a:cs typeface="Calibri" panose="020F0502020204030204" charset="0"/>
                </a:endParaRPr>
              </a:p>
              <a:p>
                <a:pPr marL="914400" lvl="2" indent="0">
                  <a:buFont typeface="Wingdings" panose="05000000000000000000" charset="0"/>
                  <a:buNone/>
                </a:pPr>
                <a:endParaRPr lang="zh-CN" altLang="en-US" sz="1800" kern="0" dirty="0">
                  <a:solidFill>
                    <a:schemeClr val="dk1"/>
                  </a:solidFill>
                  <a:latin typeface="Calibri" panose="020F0502020204030204" charset="0"/>
                  <a:ea typeface="Arial" panose="020B0604020202020204"/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10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140" y="1675765"/>
                <a:ext cx="6343650" cy="887095"/>
              </a:xfrm>
              <a:prstGeom prst="rect">
                <a:avLst/>
              </a:prstGeom>
              <a:blipFill rotWithShape="1">
                <a:blip r:embed="rId1"/>
                <a:stretch>
                  <a:fillRect b="-614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组合 22"/>
          <p:cNvGrpSpPr/>
          <p:nvPr/>
        </p:nvGrpSpPr>
        <p:grpSpPr>
          <a:xfrm rot="0">
            <a:off x="7388860" y="1652270"/>
            <a:ext cx="4894580" cy="954405"/>
            <a:chOff x="9599" y="3019"/>
            <a:chExt cx="7708" cy="1503"/>
          </a:xfrm>
        </p:grpSpPr>
        <p:sp>
          <p:nvSpPr>
            <p:cNvPr id="14" name="文本框 13"/>
            <p:cNvSpPr txBox="1"/>
            <p:nvPr/>
          </p:nvSpPr>
          <p:spPr>
            <a:xfrm>
              <a:off x="9599" y="3019"/>
              <a:ext cx="419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cs typeface="+mn-lt"/>
                </a:rPr>
                <a:t>Changes in </a:t>
              </a:r>
              <a:r>
                <a:rPr lang="en-US" altLang="zh-CN">
                  <a:cs typeface="+mn-lt"/>
                </a:rPr>
                <a:t>environment</a:t>
              </a:r>
              <a:endParaRPr lang="en-US" altLang="zh-CN">
                <a:cs typeface="+mn-lt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610" y="3942"/>
              <a:ext cx="418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State</a:t>
              </a:r>
              <a:r>
                <a:rPr lang="en-US" altLang="zh-CN"/>
                <a:t>-a</a:t>
              </a:r>
              <a:r>
                <a:rPr lang="zh-CN" altLang="en-US"/>
                <a:t>ction </a:t>
              </a:r>
              <a:r>
                <a:rPr lang="en-US" altLang="zh-CN"/>
                <a:t>s</a:t>
              </a:r>
              <a:r>
                <a:rPr lang="zh-CN" altLang="en-US"/>
                <a:t>pace </a:t>
              </a:r>
              <a:r>
                <a:rPr lang="en-US" altLang="zh-CN"/>
                <a:t>e</a:t>
              </a:r>
              <a:r>
                <a:rPr lang="zh-CN" altLang="en-US"/>
                <a:t>dge</a:t>
              </a:r>
              <a:endParaRPr lang="en-US" altLang="zh-CN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4895" y="3490"/>
              <a:ext cx="241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cs typeface="+mn-lt"/>
                </a:rPr>
                <a:t>High TD error</a:t>
              </a:r>
              <a:endParaRPr lang="en-US" altLang="zh-CN">
                <a:cs typeface="+mn-lt"/>
              </a:endParaRPr>
            </a:p>
          </p:txBody>
        </p:sp>
        <p:sp>
          <p:nvSpPr>
            <p:cNvPr id="18" name="右箭头 17"/>
            <p:cNvSpPr/>
            <p:nvPr/>
          </p:nvSpPr>
          <p:spPr>
            <a:xfrm rot="960000">
              <a:off x="13713" y="3218"/>
              <a:ext cx="1028" cy="383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右箭头 18"/>
            <p:cNvSpPr/>
            <p:nvPr/>
          </p:nvSpPr>
          <p:spPr>
            <a:xfrm rot="20640000" flipV="1">
              <a:off x="13727" y="3867"/>
              <a:ext cx="1009" cy="352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内容占位符 2"/>
              <p:cNvSpPr>
                <a:spLocks noGrp="1"/>
              </p:cNvSpPr>
              <p:nvPr/>
            </p:nvSpPr>
            <p:spPr>
              <a:xfrm>
                <a:off x="485140" y="3460750"/>
                <a:ext cx="5736590" cy="8870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charset="0"/>
                  <a:buChar char="Ø"/>
                </a:pPr>
                <a14:m>
                  <m:oMath xmlns:m="http://schemas.openxmlformats.org/officeDocument/2006/math">
                    <m:r>
                      <a:rPr lang="en-US" sz="1800" i="1" kern="0" dirty="0">
                        <a:solidFill>
                          <a:schemeClr val="dk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𝑇𝐷</m:t>
                    </m:r>
                    <m:r>
                      <a:rPr lang="en-US" sz="1800" i="1" kern="0" dirty="0">
                        <a:solidFill>
                          <a:schemeClr val="dk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_</m:t>
                    </m:r>
                    <m:r>
                      <a:rPr lang="en-US" sz="1800" i="1" kern="0" dirty="0">
                        <a:solidFill>
                          <a:schemeClr val="dk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𝑒𝑟𝑟𝑜𝑟</m:t>
                    </m:r>
                  </m:oMath>
                </a14:m>
                <a:r>
                  <a:rPr lang="en-US" sz="1800" kern="0" dirty="0">
                    <a:solidFill>
                      <a:schemeClr val="dk1"/>
                    </a:solidFill>
                  </a:rPr>
                  <a:t> cannot fully capture opponent strategy changes, which is abstract.</a:t>
                </a:r>
                <a:endParaRPr lang="en-US" sz="1800" kern="0" dirty="0">
                  <a:solidFill>
                    <a:schemeClr val="dk1"/>
                  </a:solidFill>
                </a:endParaRPr>
              </a:p>
            </p:txBody>
          </p:sp>
        </mc:Choice>
        <mc:Fallback>
          <p:sp>
            <p:nvSpPr>
              <p:cNvPr id="1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140" y="3460750"/>
                <a:ext cx="5736590" cy="88709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组合 14"/>
          <p:cNvGrpSpPr/>
          <p:nvPr/>
        </p:nvGrpSpPr>
        <p:grpSpPr>
          <a:xfrm>
            <a:off x="6229985" y="3065780"/>
            <a:ext cx="5664200" cy="3368040"/>
            <a:chOff x="1184" y="3979"/>
            <a:chExt cx="8920" cy="5304"/>
          </a:xfrm>
        </p:grpSpPr>
        <p:pic>
          <p:nvPicPr>
            <p:cNvPr id="4" name="图片 3" descr="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4" y="4024"/>
              <a:ext cx="4260" cy="3078"/>
            </a:xfrm>
            <a:prstGeom prst="rect">
              <a:avLst/>
            </a:prstGeom>
          </p:spPr>
        </p:pic>
        <p:pic>
          <p:nvPicPr>
            <p:cNvPr id="6" name="图片 5" descr="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287" y="4024"/>
              <a:ext cx="4282" cy="3111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2400" y="7831"/>
              <a:ext cx="5347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tx1"/>
                  </a:solidFill>
                </a:rPr>
                <a:t>Environment changes at 1k step</a:t>
              </a:r>
              <a:endParaRPr lang="en-US" altLang="zh-CN">
                <a:solidFill>
                  <a:schemeClr val="tx1"/>
                </a:solidFill>
              </a:endParaRPr>
            </a:p>
            <a:p>
              <a:r>
                <a:rPr lang="en-US" altLang="zh-CN">
                  <a:solidFill>
                    <a:schemeClr val="accent2"/>
                  </a:solidFill>
                </a:rPr>
                <a:t>Orange: motion friction</a:t>
              </a:r>
              <a:endParaRPr lang="en-US" altLang="zh-CN">
                <a:solidFill>
                  <a:schemeClr val="accent2"/>
                </a:solidFill>
              </a:endParaRPr>
            </a:p>
            <a:p>
              <a:r>
                <a:rPr lang="en-US" altLang="zh-CN">
                  <a:solidFill>
                    <a:srgbClr val="349A88"/>
                  </a:solidFill>
                </a:rPr>
                <a:t>Green: opponent strategy change</a:t>
              </a:r>
              <a:endParaRPr lang="en-US" altLang="zh-CN">
                <a:solidFill>
                  <a:srgbClr val="349A88"/>
                </a:solidFill>
              </a:endParaRPr>
            </a:p>
          </p:txBody>
        </p:sp>
        <p:cxnSp>
          <p:nvCxnSpPr>
            <p:cNvPr id="5" name="直接箭头连接符 4"/>
            <p:cNvCxnSpPr/>
            <p:nvPr/>
          </p:nvCxnSpPr>
          <p:spPr>
            <a:xfrm flipV="1">
              <a:off x="2654" y="7129"/>
              <a:ext cx="0" cy="654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>
              <p:custDataLst>
                <p:tags r:id="rId6"/>
              </p:custDataLst>
            </p:nvPr>
          </p:nvCxnSpPr>
          <p:spPr>
            <a:xfrm flipV="1">
              <a:off x="7103" y="7122"/>
              <a:ext cx="0" cy="654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2666" y="4601"/>
              <a:ext cx="0" cy="222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7103" y="4559"/>
              <a:ext cx="0" cy="222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文本框 26"/>
                <p:cNvSpPr txBox="1"/>
                <p:nvPr/>
              </p:nvSpPr>
              <p:spPr>
                <a:xfrm>
                  <a:off x="2823" y="3979"/>
                  <a:ext cx="1886" cy="5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𝑇𝐷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𝑒𝑟𝑟𝑜𝑟</m:t>
                        </m:r>
                      </m:oMath>
                    </m:oMathPara>
                  </a14:m>
                  <a:endParaRPr lang="en-US" altLang="zh-CN"/>
                </a:p>
              </p:txBody>
            </p:sp>
          </mc:Choice>
          <mc:Fallback>
            <p:sp>
              <p:nvSpPr>
                <p:cNvPr id="27" name="文本框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3" y="3979"/>
                  <a:ext cx="1886" cy="580"/>
                </a:xfrm>
                <a:prstGeom prst="rect">
                  <a:avLst/>
                </a:prstGeom>
                <a:blipFill rotWithShape="1">
                  <a:blip r:embed="rId7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文本框 27"/>
            <p:cNvSpPr txBox="1"/>
            <p:nvPr/>
          </p:nvSpPr>
          <p:spPr>
            <a:xfrm>
              <a:off x="7379" y="3979"/>
              <a:ext cx="139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Reward</a:t>
              </a:r>
              <a:endParaRPr lang="en-US" altLang="zh-CN"/>
            </a:p>
          </p:txBody>
        </p:sp>
        <p:sp>
          <p:nvSpPr>
            <p:cNvPr id="11" name="矩形 10"/>
            <p:cNvSpPr/>
            <p:nvPr/>
          </p:nvSpPr>
          <p:spPr>
            <a:xfrm>
              <a:off x="5685" y="3979"/>
              <a:ext cx="1095" cy="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184" y="3979"/>
              <a:ext cx="1095" cy="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327025" y="5069840"/>
            <a:ext cx="56007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b="1">
                <a:cs typeface="+mn-lt"/>
              </a:rPr>
              <a:t>Thus, the Prioritized Experience Replay Method cannot solve the sample efficiency in adversarial environments.</a:t>
            </a:r>
            <a:endParaRPr lang="zh-CN" altLang="en-US" b="1">
              <a:cs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7025" y="6269355"/>
            <a:ext cx="65379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bg1">
                    <a:lumMod val="50000"/>
                  </a:schemeClr>
                </a:solidFill>
              </a:rPr>
              <a:t>[1] 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Cao, Xi, et al. "High-value prioritized experience replay for off-policy reinforcement learning." 2019 IEEE 31st International Conference on Tools with Artificial Intelligence (ICTAI). IEEE, 2019.</a:t>
            </a:r>
            <a:endParaRPr lang="zh-CN" altLang="en-US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70865"/>
            <a:ext cx="10515600" cy="968375"/>
          </a:xfrm>
        </p:spPr>
        <p:txBody>
          <a:bodyPr/>
          <a:p>
            <a:r>
              <a:rPr sz="3095">
                <a:sym typeface="+mn-ea"/>
              </a:rPr>
              <a:t>From Temporal Difference to Adversarial Difference</a:t>
            </a:r>
            <a:endParaRPr sz="3095">
              <a:sym typeface="+mn-ea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idx="12"/>
          </p:nvPr>
        </p:nvSpPr>
        <p:spPr>
          <a:xfrm>
            <a:off x="9262110" y="6356350"/>
            <a:ext cx="2743200" cy="365125"/>
          </a:xfrm>
        </p:spPr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</a:fld>
            <a:endParaRPr lang="zh-CN"/>
          </a:p>
        </p:txBody>
      </p:sp>
      <p:sp>
        <p:nvSpPr>
          <p:cNvPr id="3" name="文本框 2"/>
          <p:cNvSpPr txBox="1"/>
          <p:nvPr/>
        </p:nvSpPr>
        <p:spPr>
          <a:xfrm>
            <a:off x="838200" y="1539240"/>
            <a:ext cx="10287000" cy="39681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en-US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We propose </a:t>
            </a:r>
            <a:r>
              <a:rPr lang="en-US" b="1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Adversarial Difference (AD)</a:t>
            </a:r>
            <a:r>
              <a:rPr lang="en-US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which compares the expected returns between old and new opponents.</a:t>
            </a:r>
            <a:endParaRPr lang="en-US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0" lvl="2" indent="-285750"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en-US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Why AD: </a:t>
            </a:r>
            <a:endParaRPr lang="en-US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sym typeface="+mn-ea"/>
              </a:rPr>
              <a:t>TD reflects the degree of deviation of a sample </a:t>
            </a:r>
            <a:r>
              <a:rPr lang="en-US" b="1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versus the same opponent</a:t>
            </a:r>
            <a:endParaRPr lang="en-US" b="1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AD </a:t>
            </a:r>
            <a:r>
              <a:rPr lang="en-US" dirty="0">
                <a:solidFill>
                  <a:schemeClr val="dk1"/>
                </a:solidFill>
                <a:sym typeface="+mn-ea"/>
              </a:rPr>
              <a:t>reflects the degree of deviation of a sample</a:t>
            </a:r>
            <a:r>
              <a:rPr lang="en-US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lang="en-US" b="1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versus the different opponent</a:t>
            </a:r>
            <a:endParaRPr lang="en-US" b="1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285750" lvl="0" indent="-285750"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en-US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We propose </a:t>
            </a:r>
            <a:r>
              <a:rPr lang="en-US" altLang="zh-CN" b="1">
                <a:sym typeface="+mn-ea"/>
              </a:rPr>
              <a:t>A</a:t>
            </a:r>
            <a:r>
              <a:rPr lang="en-US" b="1">
                <a:sym typeface="+mn-ea"/>
              </a:rPr>
              <a:t>dversarial Prioritized Experience Replay (APRE)</a:t>
            </a:r>
            <a:r>
              <a:rPr lang="en-US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based on AD.</a:t>
            </a:r>
            <a:endParaRPr lang="en-US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For improving sample efficiency in adversarial environments</a:t>
            </a:r>
            <a:endParaRPr lang="en-US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APRE faces the following challenges:</a:t>
            </a:r>
            <a:endParaRPr lang="en-US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1257300" lvl="2" indent="-342900">
              <a:lnSpc>
                <a:spcPct val="110000"/>
              </a:lnSpc>
              <a:buFont typeface="+mj-ea"/>
              <a:buAutoNum type="circleNumDbPlain"/>
            </a:pPr>
            <a:r>
              <a:rPr lang="en-US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How to define old and new transactions</a:t>
            </a:r>
            <a:endParaRPr lang="en-US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1257300" lvl="2" indent="-342900">
              <a:lnSpc>
                <a:spcPct val="110000"/>
              </a:lnSpc>
              <a:buFont typeface="+mj-ea"/>
              <a:buAutoNum type="circleNumDbPlain"/>
            </a:pPr>
            <a:r>
              <a:rPr lang="en-US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How to trade-offs between old and new transaction</a:t>
            </a:r>
            <a:endParaRPr lang="en-US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285750" lvl="0" indent="-285750">
              <a:buFont typeface="Wingdings" panose="05000000000000000000" charset="0"/>
              <a:buChar char="Ø"/>
            </a:pPr>
            <a:endParaRPr lang="en-US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endParaRPr lang="en-US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7865" y="512445"/>
            <a:ext cx="10515600" cy="968375"/>
          </a:xfrm>
        </p:spPr>
        <p:txBody>
          <a:bodyPr>
            <a:normAutofit/>
          </a:bodyPr>
          <a:p>
            <a:r>
              <a:rPr lang="zh-CN" sz="3095">
                <a:sym typeface="+mn-ea"/>
              </a:rPr>
              <a:t>Key Idea: </a:t>
            </a:r>
            <a:r>
              <a:rPr lang="en-US" altLang="zh-CN" sz="3095">
                <a:sym typeface="+mn-ea"/>
              </a:rPr>
              <a:t>A</a:t>
            </a:r>
            <a:r>
              <a:rPr lang="en-US" sz="3095">
                <a:sym typeface="+mn-ea"/>
              </a:rPr>
              <a:t>dversarial Differen</a:t>
            </a:r>
            <a:r>
              <a:rPr lang="en-US" sz="3095">
                <a:sym typeface="+mn-ea"/>
              </a:rPr>
              <a:t>ce</a:t>
            </a:r>
            <a:endParaRPr lang="en-US" sz="3095"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697865" y="737235"/>
                <a:ext cx="11113135" cy="268986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lvl="1" indent="0">
                  <a:lnSpc>
                    <a:spcPct val="130000"/>
                  </a:lnSpc>
                  <a:buFont typeface="Arial" panose="020B0604020202020204" pitchFamily="34" charset="0"/>
                  <a:buNone/>
                </a:pPr>
                <a:endParaRPr lang="en-US" dirty="0">
                  <a:solidFill>
                    <a:schemeClr val="dk1"/>
                  </a:solidFill>
                  <a:highlight>
                    <a:srgbClr val="FFFF00"/>
                  </a:highlight>
                  <a:sym typeface="+mn-ea"/>
                </a:endParaRPr>
              </a:p>
              <a:p>
                <a:pPr lvl="1" indent="0" algn="l">
                  <a:lnSpc>
                    <a:spcPct val="130000"/>
                  </a:lnSpc>
                  <a:buClrTx/>
                  <a:buSzTx/>
                  <a:buFont typeface="Arial" panose="020B0604020202020204" pitchFamily="34" charset="0"/>
                  <a:buNone/>
                </a:pPr>
                <a:endParaRPr lang="en-US" dirty="0">
                  <a:solidFill>
                    <a:schemeClr val="dk1"/>
                  </a:solidFill>
                  <a:sym typeface="+mn-ea"/>
                </a:endParaRPr>
              </a:p>
              <a:p>
                <a:pPr marL="342900" lvl="0" indent="-342900">
                  <a:lnSpc>
                    <a:spcPct val="130000"/>
                  </a:lnSpc>
                  <a:buFont typeface="Wingdings" panose="05000000000000000000" charset="0"/>
                  <a:buChar char="Ø"/>
                </a:pPr>
                <a:r>
                  <a:rPr lang="en-US" sz="1600" dirty="0">
                    <a:solidFill>
                      <a:schemeClr val="dk1"/>
                    </a:solidFill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We propose Adversarial Difference(AD) which compares the expected returns between the old opponent and the new opponent.</a:t>
                </a:r>
                <a:endParaRPr lang="en-US" sz="1600" dirty="0">
                  <a:solidFill>
                    <a:schemeClr val="dk1"/>
                  </a:solidFill>
                  <a:latin typeface="Calibri" panose="020F0502020204030204" charset="0"/>
                  <a:cs typeface="Calibri" panose="020F0502020204030204" charset="0"/>
                  <a:sym typeface="+mn-ea"/>
                </a:endParaRPr>
              </a:p>
              <a:p>
                <a:pPr marL="742950" lvl="1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dk1"/>
                    </a:solidFill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A transaction </a:t>
                </a:r>
                <a14:m>
                  <m:oMath xmlns:m="http://schemas.openxmlformats.org/officeDocument/2006/math">
                    <m:r>
                      <a:rPr lang="en-US" sz="1600" dirty="0">
                        <a:solidFill>
                          <a:schemeClr val="dk1"/>
                        </a:solidFill>
                        <a:latin typeface="Calibri" panose="020F0502020204030204" charset="0"/>
                        <a:cs typeface="Calibri" panose="020F0502020204030204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lang="en-US" sz="1600" dirty="0">
                            <a:solidFill>
                              <a:schemeClr val="dk1"/>
                            </a:solidFill>
                            <a:latin typeface="Calibri" panose="020F0502020204030204" charset="0"/>
                            <a:cs typeface="Calibri" panose="020F0502020204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sz="1600" dirty="0">
                            <a:solidFill>
                              <a:schemeClr val="dk1"/>
                            </a:solidFill>
                            <a:latin typeface="Calibri" panose="020F0502020204030204" charset="0"/>
                            <a:cs typeface="Calibri" panose="020F0502020204030204" charset="0"/>
                            <a:sym typeface="+mn-ea"/>
                          </a:rPr>
                          <m:t>𝑆</m:t>
                        </m:r>
                      </m:e>
                      <m:sub>
                        <m:r>
                          <a:rPr lang="en-US" sz="1600" dirty="0">
                            <a:solidFill>
                              <a:schemeClr val="dk1"/>
                            </a:solidFill>
                            <a:latin typeface="Calibri" panose="020F0502020204030204" charset="0"/>
                            <a:cs typeface="Calibri" panose="020F0502020204030204" charset="0"/>
                            <a:sym typeface="+mn-ea"/>
                          </a:rPr>
                          <m:t>𝑡</m:t>
                        </m:r>
                      </m:sub>
                    </m:sSub>
                    <m:r>
                      <a:rPr lang="en-US" sz="1600" dirty="0">
                        <a:solidFill>
                          <a:schemeClr val="dk1"/>
                        </a:solidFill>
                        <a:latin typeface="Calibri" panose="020F0502020204030204" charset="0"/>
                        <a:cs typeface="Calibri" panose="020F0502020204030204" charset="0"/>
                        <a:sym typeface="+mn-ea"/>
                      </a:rPr>
                      <m:t>,</m:t>
                    </m:r>
                    <m:sSub>
                      <m:sSubPr>
                        <m:ctrlPr>
                          <a:rPr lang="en-US" sz="1600" dirty="0">
                            <a:solidFill>
                              <a:schemeClr val="dk1"/>
                            </a:solidFill>
                            <a:latin typeface="Calibri" panose="020F0502020204030204" charset="0"/>
                            <a:cs typeface="Calibri" panose="020F0502020204030204" charset="0"/>
                          </a:rPr>
                        </m:ctrlPr>
                      </m:sSubPr>
                      <m:e>
                        <m:r>
                          <a:rPr lang="en-US" sz="1600" dirty="0">
                            <a:solidFill>
                              <a:schemeClr val="dk1"/>
                            </a:solidFill>
                            <a:latin typeface="Calibri" panose="020F0502020204030204" charset="0"/>
                            <a:cs typeface="Calibri" panose="020F0502020204030204" charset="0"/>
                          </a:rPr>
                          <m:t>𝐴</m:t>
                        </m:r>
                      </m:e>
                      <m:sub>
                        <m:r>
                          <a:rPr lang="en-US" sz="1600" dirty="0">
                            <a:solidFill>
                              <a:schemeClr val="dk1"/>
                            </a:solidFill>
                            <a:latin typeface="Calibri" panose="020F0502020204030204" charset="0"/>
                            <a:cs typeface="Calibri" panose="020F0502020204030204" charset="0"/>
                          </a:rPr>
                          <m:t>𝑡</m:t>
                        </m:r>
                      </m:sub>
                    </m:sSub>
                    <m:r>
                      <a:rPr lang="en-US" sz="1600" dirty="0">
                        <a:solidFill>
                          <a:schemeClr val="dk1"/>
                        </a:solidFill>
                        <a:latin typeface="Calibri" panose="020F0502020204030204" charset="0"/>
                        <a:cs typeface="Calibri" panose="020F0502020204030204" charset="0"/>
                      </a:rPr>
                      <m:t>,</m:t>
                    </m:r>
                    <m:sSub>
                      <m:sSubPr>
                        <m:ctrlPr>
                          <a:rPr lang="en-US" sz="1600" dirty="0">
                            <a:solidFill>
                              <a:schemeClr val="dk1"/>
                            </a:solidFill>
                            <a:latin typeface="Calibri" panose="020F0502020204030204" charset="0"/>
                            <a:cs typeface="Calibri" panose="020F0502020204030204" charset="0"/>
                          </a:rPr>
                        </m:ctrlPr>
                      </m:sSubPr>
                      <m:e>
                        <m:r>
                          <a:rPr lang="en-US" sz="1600" dirty="0">
                            <a:solidFill>
                              <a:schemeClr val="dk1"/>
                            </a:solidFill>
                            <a:latin typeface="Calibri" panose="020F0502020204030204" charset="0"/>
                            <a:cs typeface="Calibri" panose="020F0502020204030204" charset="0"/>
                          </a:rPr>
                          <m:t>𝑅</m:t>
                        </m:r>
                      </m:e>
                      <m:sub>
                        <m:r>
                          <a:rPr lang="en-US" sz="1600" dirty="0">
                            <a:solidFill>
                              <a:schemeClr val="dk1"/>
                            </a:solidFill>
                            <a:latin typeface="Calibri" panose="020F0502020204030204" charset="0"/>
                            <a:cs typeface="Calibri" panose="020F0502020204030204" charset="0"/>
                          </a:rPr>
                          <m:t>𝑡</m:t>
                        </m:r>
                      </m:sub>
                    </m:sSub>
                    <m:r>
                      <a:rPr lang="en-US" sz="1600" dirty="0">
                        <a:solidFill>
                          <a:schemeClr val="dk1"/>
                        </a:solidFill>
                        <a:latin typeface="Calibri" panose="020F0502020204030204" charset="0"/>
                        <a:cs typeface="Calibri" panose="020F0502020204030204" charset="0"/>
                      </a:rPr>
                      <m:t>,</m:t>
                    </m:r>
                    <m:sSub>
                      <m:sSubPr>
                        <m:ctrlPr>
                          <a:rPr lang="en-US" sz="1600" dirty="0">
                            <a:solidFill>
                              <a:schemeClr val="dk1"/>
                            </a:solidFill>
                            <a:latin typeface="Calibri" panose="020F0502020204030204" charset="0"/>
                            <a:cs typeface="Calibri" panose="020F0502020204030204" charset="0"/>
                          </a:rPr>
                        </m:ctrlPr>
                      </m:sSubPr>
                      <m:e>
                        <m:r>
                          <a:rPr lang="en-US" sz="1600" dirty="0">
                            <a:solidFill>
                              <a:schemeClr val="dk1"/>
                            </a:solidFill>
                            <a:latin typeface="Calibri" panose="020F0502020204030204" charset="0"/>
                            <a:cs typeface="Calibri" panose="020F0502020204030204" charset="0"/>
                          </a:rPr>
                          <m:t>𝑆</m:t>
                        </m:r>
                      </m:e>
                      <m:sub>
                        <m:r>
                          <a:rPr lang="en-US" sz="1600" dirty="0">
                            <a:solidFill>
                              <a:schemeClr val="dk1"/>
                            </a:solidFill>
                            <a:latin typeface="Calibri" panose="020F0502020204030204" charset="0"/>
                            <a:cs typeface="Calibri" panose="020F0502020204030204" charset="0"/>
                          </a:rPr>
                          <m:t>𝑡</m:t>
                        </m:r>
                        <m:r>
                          <a:rPr lang="en-US" sz="1600" dirty="0">
                            <a:solidFill>
                              <a:schemeClr val="dk1"/>
                            </a:solidFill>
                            <a:latin typeface="Calibri" panose="020F0502020204030204" charset="0"/>
                            <a:cs typeface="Calibri" panose="020F0502020204030204" charset="0"/>
                          </a:rPr>
                          <m:t>+</m:t>
                        </m:r>
                        <m:r>
                          <a:rPr lang="en-US" sz="1600" dirty="0">
                            <a:solidFill>
                              <a:schemeClr val="dk1"/>
                            </a:solidFill>
                            <a:latin typeface="Calibri" panose="020F0502020204030204" charset="0"/>
                            <a:cs typeface="Calibri" panose="020F0502020204030204" charset="0"/>
                          </a:rPr>
                          <m:t>1</m:t>
                        </m:r>
                      </m:sub>
                    </m:sSub>
                    <m:r>
                      <a:rPr lang="en-US" sz="1600" dirty="0">
                        <a:solidFill>
                          <a:schemeClr val="dk1"/>
                        </a:solidFill>
                        <a:latin typeface="Calibri" panose="020F0502020204030204" charset="0"/>
                        <a:cs typeface="Calibri" panose="020F0502020204030204" charset="0"/>
                      </a:rPr>
                      <m:t>,</m:t>
                    </m:r>
                    <m:sSub>
                      <m:sSubPr>
                        <m:ctrlPr>
                          <a:rPr lang="en-US" sz="1600" dirty="0">
                            <a:solidFill>
                              <a:schemeClr val="dk1"/>
                            </a:solidFill>
                            <a:latin typeface="Calibri" panose="020F0502020204030204" charset="0"/>
                            <a:cs typeface="Calibri" panose="020F0502020204030204" charset="0"/>
                          </a:rPr>
                        </m:ctrlPr>
                      </m:sSubPr>
                      <m:e>
                        <m:r>
                          <a:rPr lang="en-US" sz="1600" dirty="0">
                            <a:solidFill>
                              <a:schemeClr val="dk1"/>
                            </a:solidFill>
                            <a:latin typeface="Calibri" panose="020F0502020204030204" charset="0"/>
                            <a:cs typeface="Calibri" panose="020F0502020204030204" charset="0"/>
                          </a:rPr>
                          <m:t>𝐴</m:t>
                        </m:r>
                      </m:e>
                      <m:sub>
                        <m:r>
                          <a:rPr lang="en-US" sz="1600" dirty="0">
                            <a:solidFill>
                              <a:schemeClr val="dk1"/>
                            </a:solidFill>
                            <a:latin typeface="Calibri" panose="020F0502020204030204" charset="0"/>
                            <a:cs typeface="Calibri" panose="020F0502020204030204" charset="0"/>
                          </a:rPr>
                          <m:t>𝑡</m:t>
                        </m:r>
                        <m:r>
                          <a:rPr lang="en-US" sz="1600" dirty="0">
                            <a:solidFill>
                              <a:schemeClr val="dk1"/>
                            </a:solidFill>
                            <a:latin typeface="Calibri" panose="020F0502020204030204" charset="0"/>
                            <a:cs typeface="Calibri" panose="020F0502020204030204" charset="0"/>
                          </a:rPr>
                          <m:t>+</m:t>
                        </m:r>
                        <m:r>
                          <a:rPr lang="en-US" sz="1600" dirty="0">
                            <a:solidFill>
                              <a:schemeClr val="dk1"/>
                            </a:solidFill>
                            <a:latin typeface="Calibri" panose="020F0502020204030204" charset="0"/>
                            <a:cs typeface="Calibri" panose="020F0502020204030204" charset="0"/>
                          </a:rPr>
                          <m:t>1</m:t>
                        </m:r>
                      </m:sub>
                    </m:sSub>
                    <m:r>
                      <a:rPr lang="en-US" sz="1600" dirty="0">
                        <a:solidFill>
                          <a:schemeClr val="dk1"/>
                        </a:solidFill>
                        <a:latin typeface="Calibri" panose="020F0502020204030204" charset="0"/>
                        <a:cs typeface="Calibri" panose="020F0502020204030204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dk1"/>
                  </a:solidFill>
                  <a:latin typeface="Calibri" panose="020F0502020204030204" charset="0"/>
                  <a:cs typeface="Calibri" panose="020F0502020204030204" charset="0"/>
                  <a:sym typeface="+mn-ea"/>
                </a:endParaRPr>
              </a:p>
              <a:p>
                <a:pPr marL="742950" lvl="1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dirty="0">
                        <a:solidFill>
                          <a:schemeClr val="dk1"/>
                        </a:solidFill>
                        <a:latin typeface="Calibri" panose="020F0502020204030204" charset="0"/>
                        <a:cs typeface="Calibri" panose="020F0502020204030204" charset="0"/>
                      </a:rPr>
                      <m:t>𝐴𝐷</m:t>
                    </m:r>
                    <m:r>
                      <a:rPr lang="en-US" sz="1600" dirty="0">
                        <a:solidFill>
                          <a:schemeClr val="dk1"/>
                        </a:solidFill>
                        <a:latin typeface="Calibri" panose="020F0502020204030204" charset="0"/>
                        <a:cs typeface="Calibri" panose="020F0502020204030204" charset="0"/>
                      </a:rPr>
                      <m:t>_</m:t>
                    </m:r>
                    <m:r>
                      <a:rPr lang="en-US" sz="1600" dirty="0">
                        <a:solidFill>
                          <a:schemeClr val="dk1"/>
                        </a:solidFill>
                        <a:latin typeface="Calibri" panose="020F0502020204030204" charset="0"/>
                        <a:cs typeface="Calibri" panose="020F0502020204030204" charset="0"/>
                      </a:rPr>
                      <m:t>𝑒𝑟𝑟𝑜𝑟</m:t>
                    </m:r>
                    <m:r>
                      <a:rPr lang="en-US" sz="1600" dirty="0">
                        <a:solidFill>
                          <a:schemeClr val="dk1"/>
                        </a:solidFill>
                        <a:latin typeface="Calibri" panose="020F0502020204030204" charset="0"/>
                        <a:cs typeface="Calibri" panose="020F0502020204030204" charset="0"/>
                      </a:rPr>
                      <m:t>=</m:t>
                    </m:r>
                    <m:sSup>
                      <m:sSupPr>
                        <m:ctrlPr>
                          <a:rPr lang="en-US" sz="1600" dirty="0">
                            <a:solidFill>
                              <a:schemeClr val="dk1"/>
                            </a:solidFill>
                            <a:latin typeface="Calibri" panose="020F0502020204030204" charset="0"/>
                            <a:cs typeface="Calibri" panose="020F050202020403020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600" dirty="0">
                                <a:solidFill>
                                  <a:schemeClr val="dk1"/>
                                </a:solidFill>
                                <a:latin typeface="Calibri" panose="020F0502020204030204" charset="0"/>
                                <a:cs typeface="Calibri" panose="020F0502020204030204" charset="0"/>
                              </a:rPr>
                            </m:ctrlPr>
                          </m:sSubPr>
                          <m:e>
                            <m:r>
                              <a:rPr lang="en-US" sz="1600" dirty="0">
                                <a:solidFill>
                                  <a:schemeClr val="dk1"/>
                                </a:solidFill>
                                <a:latin typeface="Calibri" panose="020F0502020204030204" charset="0"/>
                                <a:cs typeface="Calibri" panose="020F0502020204030204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dirty="0">
                                <a:solidFill>
                                  <a:schemeClr val="dk1"/>
                                </a:solidFill>
                                <a:latin typeface="Calibri" panose="020F0502020204030204" charset="0"/>
                                <a:cs typeface="Calibri" panose="020F050202020403020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dirty="0">
                            <a:solidFill>
                              <a:schemeClr val="dk1"/>
                            </a:solidFill>
                            <a:latin typeface="Calibri" panose="020F0502020204030204" charset="0"/>
                            <a:cs typeface="Calibri" panose="020F0502020204030204" charset="0"/>
                          </a:rPr>
                          <m:t>+</m:t>
                        </m:r>
                        <m:r>
                          <a:rPr lang="en-US" sz="1600" dirty="0">
                            <a:solidFill>
                              <a:schemeClr val="dk1"/>
                            </a:solidFill>
                            <a:latin typeface="Calibri" panose="020F0502020204030204" charset="0"/>
                            <a:cs typeface="Calibri" panose="020F0502020204030204" charset="0"/>
                          </a:rPr>
                          <m:t>𝑄</m:t>
                        </m:r>
                      </m:e>
                      <m:sup>
                        <m:r>
                          <a:rPr lang="en-US" sz="1600" dirty="0">
                            <a:solidFill>
                              <a:schemeClr val="dk1"/>
                            </a:solidFill>
                            <a:latin typeface="Calibri" panose="020F0502020204030204" charset="0"/>
                            <a:cs typeface="Calibri" panose="020F0502020204030204" charset="0"/>
                          </a:rPr>
                          <m:t>∗</m:t>
                        </m:r>
                      </m:sup>
                    </m:sSup>
                    <m:r>
                      <a:rPr lang="en-US" sz="1600" dirty="0">
                        <a:solidFill>
                          <a:schemeClr val="dk1"/>
                        </a:solidFill>
                        <a:latin typeface="Calibri" panose="020F0502020204030204" charset="0"/>
                        <a:cs typeface="Calibri" panose="020F0502020204030204" charset="0"/>
                      </a:rPr>
                      <m:t>(</m:t>
                    </m:r>
                    <m:sSub>
                      <m:sSubPr>
                        <m:ctrlPr>
                          <a:rPr lang="en-US" sz="1600" dirty="0">
                            <a:solidFill>
                              <a:schemeClr val="dk1"/>
                            </a:solidFill>
                            <a:latin typeface="Calibri" panose="020F0502020204030204" charset="0"/>
                            <a:cs typeface="Calibri" panose="020F0502020204030204" charset="0"/>
                          </a:rPr>
                        </m:ctrlPr>
                      </m:sSubPr>
                      <m:e>
                        <m:r>
                          <a:rPr lang="en-US" sz="1600" dirty="0">
                            <a:solidFill>
                              <a:schemeClr val="dk1"/>
                            </a:solidFill>
                            <a:latin typeface="Calibri" panose="020F0502020204030204" charset="0"/>
                            <a:cs typeface="Calibri" panose="020F0502020204030204" charset="0"/>
                          </a:rPr>
                          <m:t>𝑆</m:t>
                        </m:r>
                      </m:e>
                      <m:sub>
                        <m:r>
                          <a:rPr lang="en-US" sz="1600" dirty="0">
                            <a:solidFill>
                              <a:schemeClr val="dk1"/>
                            </a:solidFill>
                            <a:latin typeface="Calibri" panose="020F0502020204030204" charset="0"/>
                            <a:cs typeface="Calibri" panose="020F0502020204030204" charset="0"/>
                          </a:rPr>
                          <m:t>𝑡</m:t>
                        </m:r>
                        <m:r>
                          <a:rPr lang="en-US" sz="1600" dirty="0">
                            <a:solidFill>
                              <a:schemeClr val="dk1"/>
                            </a:solidFill>
                            <a:latin typeface="Calibri" panose="020F0502020204030204" charset="0"/>
                            <a:cs typeface="Calibri" panose="020F0502020204030204" charset="0"/>
                          </a:rPr>
                          <m:t>+</m:t>
                        </m:r>
                        <m:r>
                          <a:rPr lang="en-US" sz="1600" dirty="0">
                            <a:solidFill>
                              <a:schemeClr val="dk1"/>
                            </a:solidFill>
                            <a:latin typeface="Calibri" panose="020F0502020204030204" charset="0"/>
                            <a:cs typeface="Calibri" panose="020F0502020204030204" charset="0"/>
                          </a:rPr>
                          <m:t>1</m:t>
                        </m:r>
                      </m:sub>
                    </m:sSub>
                    <m:r>
                      <a:rPr lang="en-US" sz="1600" dirty="0">
                        <a:solidFill>
                          <a:schemeClr val="dk1"/>
                        </a:solidFill>
                        <a:latin typeface="Calibri" panose="020F0502020204030204" charset="0"/>
                        <a:cs typeface="Calibri" panose="020F0502020204030204" charset="0"/>
                      </a:rPr>
                      <m:t>,</m:t>
                    </m:r>
                    <m:sSub>
                      <m:sSubPr>
                        <m:ctrlPr>
                          <a:rPr lang="en-US" sz="1600" dirty="0">
                            <a:solidFill>
                              <a:schemeClr val="dk1"/>
                            </a:solidFill>
                            <a:latin typeface="Calibri" panose="020F0502020204030204" charset="0"/>
                            <a:cs typeface="Calibri" panose="020F0502020204030204" charset="0"/>
                          </a:rPr>
                        </m:ctrlPr>
                      </m:sSubPr>
                      <m:e>
                        <m:r>
                          <a:rPr lang="en-US" sz="1600" dirty="0">
                            <a:solidFill>
                              <a:schemeClr val="dk1"/>
                            </a:solidFill>
                            <a:latin typeface="Calibri" panose="020F0502020204030204" charset="0"/>
                            <a:cs typeface="Calibri" panose="020F0502020204030204" charset="0"/>
                          </a:rPr>
                          <m:t>𝐴</m:t>
                        </m:r>
                      </m:e>
                      <m:sub>
                        <m:r>
                          <a:rPr lang="en-US" sz="1600" dirty="0">
                            <a:solidFill>
                              <a:schemeClr val="dk1"/>
                            </a:solidFill>
                            <a:latin typeface="Calibri" panose="020F0502020204030204" charset="0"/>
                            <a:cs typeface="Calibri" panose="020F0502020204030204" charset="0"/>
                          </a:rPr>
                          <m:t>𝑡</m:t>
                        </m:r>
                        <m:r>
                          <a:rPr lang="en-US" sz="1600" dirty="0">
                            <a:solidFill>
                              <a:schemeClr val="dk1"/>
                            </a:solidFill>
                            <a:latin typeface="Calibri" panose="020F0502020204030204" charset="0"/>
                            <a:cs typeface="Calibri" panose="020F0502020204030204" charset="0"/>
                          </a:rPr>
                          <m:t>+</m:t>
                        </m:r>
                        <m:r>
                          <a:rPr lang="en-US" sz="1600" dirty="0">
                            <a:solidFill>
                              <a:schemeClr val="dk1"/>
                            </a:solidFill>
                            <a:latin typeface="Calibri" panose="020F0502020204030204" charset="0"/>
                            <a:cs typeface="Calibri" panose="020F0502020204030204" charset="0"/>
                          </a:rPr>
                          <m:t>1</m:t>
                        </m:r>
                      </m:sub>
                    </m:sSub>
                    <m:r>
                      <a:rPr lang="en-US" sz="1600" dirty="0">
                        <a:solidFill>
                          <a:schemeClr val="dk1"/>
                        </a:solidFill>
                        <a:latin typeface="Calibri" panose="020F0502020204030204" charset="0"/>
                        <a:cs typeface="Calibri" panose="020F0502020204030204" charset="0"/>
                      </a:rPr>
                      <m:t>)−</m:t>
                    </m:r>
                    <m:r>
                      <a:rPr lang="en-US" sz="1600" dirty="0">
                        <a:solidFill>
                          <a:schemeClr val="dk1"/>
                        </a:solidFill>
                        <a:latin typeface="Calibri" panose="020F0502020204030204" charset="0"/>
                        <a:cs typeface="Calibri" panose="020F0502020204030204" charset="0"/>
                      </a:rPr>
                      <m:t>𝑄</m:t>
                    </m:r>
                    <m:r>
                      <a:rPr lang="en-US" sz="1600" dirty="0">
                        <a:solidFill>
                          <a:schemeClr val="dk1"/>
                        </a:solidFill>
                        <a:latin typeface="Calibri" panose="020F0502020204030204" charset="0"/>
                        <a:cs typeface="Calibri" panose="020F0502020204030204" charset="0"/>
                      </a:rPr>
                      <m:t>(</m:t>
                    </m:r>
                    <m:sSub>
                      <m:sSubPr>
                        <m:ctrlPr>
                          <a:rPr lang="en-US" sz="1600" dirty="0">
                            <a:solidFill>
                              <a:schemeClr val="dk1"/>
                            </a:solidFill>
                            <a:latin typeface="Calibri" panose="020F0502020204030204" charset="0"/>
                            <a:cs typeface="Calibri" panose="020F0502020204030204" charset="0"/>
                          </a:rPr>
                        </m:ctrlPr>
                      </m:sSubPr>
                      <m:e>
                        <m:r>
                          <a:rPr lang="en-US" sz="1600" dirty="0">
                            <a:solidFill>
                              <a:schemeClr val="dk1"/>
                            </a:solidFill>
                            <a:latin typeface="Calibri" panose="020F0502020204030204" charset="0"/>
                            <a:cs typeface="Calibri" panose="020F0502020204030204" charset="0"/>
                          </a:rPr>
                          <m:t>𝑆</m:t>
                        </m:r>
                      </m:e>
                      <m:sub>
                        <m:r>
                          <a:rPr lang="en-US" sz="1600" dirty="0">
                            <a:solidFill>
                              <a:schemeClr val="dk1"/>
                            </a:solidFill>
                            <a:latin typeface="Calibri" panose="020F0502020204030204" charset="0"/>
                            <a:cs typeface="Calibri" panose="020F0502020204030204" charset="0"/>
                          </a:rPr>
                          <m:t>𝑡</m:t>
                        </m:r>
                      </m:sub>
                    </m:sSub>
                    <m:r>
                      <a:rPr lang="en-US" sz="1600" dirty="0">
                        <a:solidFill>
                          <a:schemeClr val="dk1"/>
                        </a:solidFill>
                        <a:latin typeface="Calibri" panose="020F0502020204030204" charset="0"/>
                        <a:cs typeface="Calibri" panose="020F0502020204030204" charset="0"/>
                      </a:rPr>
                      <m:t>,</m:t>
                    </m:r>
                    <m:sSub>
                      <m:sSubPr>
                        <m:ctrlPr>
                          <a:rPr lang="en-US" sz="1600" dirty="0">
                            <a:solidFill>
                              <a:schemeClr val="dk1"/>
                            </a:solidFill>
                            <a:latin typeface="Calibri" panose="020F0502020204030204" charset="0"/>
                            <a:cs typeface="Calibri" panose="020F0502020204030204" charset="0"/>
                          </a:rPr>
                        </m:ctrlPr>
                      </m:sSubPr>
                      <m:e>
                        <m:r>
                          <a:rPr lang="en-US" sz="1600" dirty="0">
                            <a:solidFill>
                              <a:schemeClr val="dk1"/>
                            </a:solidFill>
                            <a:latin typeface="Calibri" panose="020F0502020204030204" charset="0"/>
                            <a:cs typeface="Calibri" panose="020F0502020204030204" charset="0"/>
                          </a:rPr>
                          <m:t>𝐴</m:t>
                        </m:r>
                      </m:e>
                      <m:sub>
                        <m:r>
                          <a:rPr lang="en-US" sz="1600" dirty="0">
                            <a:solidFill>
                              <a:schemeClr val="dk1"/>
                            </a:solidFill>
                            <a:latin typeface="Calibri" panose="020F0502020204030204" charset="0"/>
                            <a:cs typeface="Calibri" panose="020F0502020204030204" charset="0"/>
                          </a:rPr>
                          <m:t>𝑡</m:t>
                        </m:r>
                      </m:sub>
                    </m:sSub>
                    <m:r>
                      <a:rPr lang="en-US" sz="1600" dirty="0">
                        <a:solidFill>
                          <a:schemeClr val="dk1"/>
                        </a:solidFill>
                        <a:latin typeface="Calibri" panose="020F0502020204030204" charset="0"/>
                        <a:cs typeface="Calibri" panose="020F0502020204030204" charset="0"/>
                      </a:rPr>
                      <m:t>)  </m:t>
                    </m:r>
                  </m:oMath>
                </a14:m>
                <a:endParaRPr lang="en-US" sz="1600" dirty="0">
                  <a:solidFill>
                    <a:schemeClr val="dk1"/>
                  </a:solidFill>
                  <a:latin typeface="Calibri" panose="020F0502020204030204" charset="0"/>
                  <a:cs typeface="Calibri" panose="020F0502020204030204" charset="0"/>
                  <a:sym typeface="+mn-ea"/>
                </a:endParaRPr>
              </a:p>
              <a:p>
                <a:pPr marL="742950" lvl="1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dirty="0">
                        <a:solidFill>
                          <a:schemeClr val="dk1"/>
                        </a:solidFill>
                        <a:latin typeface="Calibri" panose="020F0502020204030204" charset="0"/>
                        <a:cs typeface="Calibri" panose="020F0502020204030204" charset="0"/>
                        <a:sym typeface="+mn-ea"/>
                      </a:rPr>
                      <m:t>𝑄</m:t>
                    </m:r>
                  </m:oMath>
                </a14:m>
                <a:r>
                  <a:rPr lang="en-US" sz="1600" dirty="0">
                    <a:solidFill>
                      <a:schemeClr val="dk1"/>
                    </a:solidFill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: the state-action value function of new opponent</a:t>
                </a:r>
                <a14:m>
                  <m:oMath xmlns:m="http://schemas.openxmlformats.org/officeDocument/2006/math">
                    <m:r>
                      <a:rPr lang="en-US" sz="1600" dirty="0">
                        <a:solidFill>
                          <a:schemeClr val="dk1"/>
                        </a:solidFill>
                        <a:latin typeface="Calibri" panose="020F0502020204030204" charset="0"/>
                        <a:cs typeface="Calibri" panose="020F0502020204030204" charset="0"/>
                        <a:sym typeface="+mn-ea"/>
                      </a:rPr>
                      <m:t>, </m:t>
                    </m:r>
                    <m:sSup>
                      <m:sSupPr>
                        <m:ctrlPr>
                          <a:rPr lang="en-US" sz="1600" dirty="0">
                            <a:solidFill>
                              <a:schemeClr val="dk1"/>
                            </a:solidFill>
                            <a:latin typeface="Calibri" panose="020F0502020204030204" charset="0"/>
                            <a:cs typeface="Calibri" panose="020F05020202040302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sz="1600" dirty="0">
                            <a:solidFill>
                              <a:schemeClr val="dk1"/>
                            </a:solidFill>
                            <a:latin typeface="Calibri" panose="020F0502020204030204" charset="0"/>
                            <a:cs typeface="Calibri" panose="020F0502020204030204" charset="0"/>
                            <a:sym typeface="+mn-ea"/>
                          </a:rPr>
                          <m:t>𝑄</m:t>
                        </m:r>
                      </m:e>
                      <m:sup>
                        <m:r>
                          <a:rPr lang="en-US" sz="1600" dirty="0">
                            <a:solidFill>
                              <a:schemeClr val="dk1"/>
                            </a:solidFill>
                            <a:latin typeface="Calibri" panose="020F0502020204030204" charset="0"/>
                            <a:cs typeface="Calibri" panose="020F0502020204030204" charset="0"/>
                            <a:sym typeface="+mn-ea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dk1"/>
                    </a:solidFill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: the state-action value function of old opponent</a:t>
                </a:r>
                <a:endParaRPr lang="en-US" sz="1600" dirty="0">
                  <a:solidFill>
                    <a:schemeClr val="dk1"/>
                  </a:solidFill>
                  <a:latin typeface="Calibri" panose="020F0502020204030204" charset="0"/>
                  <a:cs typeface="Calibri" panose="020F0502020204030204" charset="0"/>
                  <a:sym typeface="+mn-ea"/>
                </a:endParaRPr>
              </a:p>
              <a:p>
                <a:pPr marL="742950" lvl="1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lang="en-US" i="1" dirty="0">
                  <a:solidFill>
                    <a:schemeClr val="dk1"/>
                  </a:solidFill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lvl="1" indent="0">
                  <a:lnSpc>
                    <a:spcPct val="130000"/>
                  </a:lnSpc>
                  <a:buFont typeface="Arial" panose="020B0604020202020204" pitchFamily="34" charset="0"/>
                  <a:buNone/>
                </a:pPr>
                <a:endParaRPr lang="en-US" dirty="0">
                  <a:solidFill>
                    <a:schemeClr val="dk1"/>
                  </a:solidFill>
                  <a:sym typeface="+mn-ea"/>
                </a:endParaRPr>
              </a:p>
              <a:p>
                <a:pPr marL="342900" indent="-342900">
                  <a:lnSpc>
                    <a:spcPct val="130000"/>
                  </a:lnSpc>
                  <a:buFont typeface="Wingdings" panose="05000000000000000000" charset="0"/>
                  <a:buChar char="Ø"/>
                </a:pPr>
                <a:endParaRPr lang="en-US" dirty="0">
                  <a:solidFill>
                    <a:schemeClr val="dk1"/>
                  </a:solidFill>
                  <a:sym typeface="+mn-ea"/>
                </a:endParaRPr>
              </a:p>
              <a:p>
                <a:pPr lvl="1" indent="0">
                  <a:lnSpc>
                    <a:spcPct val="130000"/>
                  </a:lnSpc>
                  <a:buFont typeface="Arial" panose="020B0604020202020204" pitchFamily="34" charset="0"/>
                  <a:buNone/>
                </a:pPr>
                <a:endParaRPr lang="en-US" dirty="0">
                  <a:solidFill>
                    <a:schemeClr val="dk1"/>
                  </a:solidFill>
                  <a:sym typeface="+mn-ea"/>
                </a:endParaRPr>
              </a:p>
              <a:p>
                <a:pPr marL="800100" lvl="1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dk1"/>
                  </a:solidFill>
                  <a:sym typeface="+mn-ea"/>
                </a:endParaRPr>
              </a:p>
              <a:p>
                <a:pPr indent="0">
                  <a:lnSpc>
                    <a:spcPct val="130000"/>
                  </a:lnSpc>
                  <a:buFont typeface="Wingdings" panose="05000000000000000000" charset="0"/>
                  <a:buNone/>
                </a:pPr>
                <a:endParaRPr lang="en-US" dirty="0">
                  <a:solidFill>
                    <a:schemeClr val="dk1"/>
                  </a:solidFill>
                  <a:sym typeface="+mn-ea"/>
                </a:endParaRPr>
              </a:p>
              <a:p>
                <a:pPr indent="0">
                  <a:lnSpc>
                    <a:spcPct val="130000"/>
                  </a:lnSpc>
                  <a:buFont typeface="Wingdings" panose="05000000000000000000" charset="0"/>
                  <a:buNone/>
                </a:pPr>
                <a:endParaRPr lang="en-US" dirty="0">
                  <a:solidFill>
                    <a:schemeClr val="dk1"/>
                  </a:solidFill>
                  <a:sym typeface="+mn-ea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65" y="737235"/>
                <a:ext cx="11113135" cy="2689860"/>
              </a:xfrm>
              <a:prstGeom prst="rect">
                <a:avLst/>
              </a:prstGeom>
              <a:blipFill rotWithShape="1">
                <a:blip r:embed="rId1"/>
                <a:stretch>
                  <a:fillRect b="-732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灯片编号占位符 32"/>
          <p:cNvSpPr>
            <a:spLocks noGrp="1"/>
          </p:cNvSpPr>
          <p:nvPr>
            <p:ph type="sldNum" idx="12"/>
          </p:nvPr>
        </p:nvSpPr>
        <p:spPr>
          <a:xfrm>
            <a:off x="9262110" y="6356350"/>
            <a:ext cx="2743200" cy="365125"/>
          </a:xfrm>
        </p:spPr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</a:fld>
            <a:endParaRPr lang="zh-CN"/>
          </a:p>
        </p:txBody>
      </p:sp>
      <p:grpSp>
        <p:nvGrpSpPr>
          <p:cNvPr id="5" name="组合 4"/>
          <p:cNvGrpSpPr/>
          <p:nvPr/>
        </p:nvGrpSpPr>
        <p:grpSpPr>
          <a:xfrm>
            <a:off x="605155" y="2989580"/>
            <a:ext cx="3747135" cy="2349500"/>
            <a:chOff x="8980" y="6045"/>
            <a:chExt cx="5901" cy="3700"/>
          </a:xfrm>
        </p:grpSpPr>
        <p:sp>
          <p:nvSpPr>
            <p:cNvPr id="6" name="矩形 5"/>
            <p:cNvSpPr/>
            <p:nvPr/>
          </p:nvSpPr>
          <p:spPr>
            <a:xfrm>
              <a:off x="12592" y="7905"/>
              <a:ext cx="1778" cy="165"/>
            </a:xfrm>
            <a:prstGeom prst="rect">
              <a:avLst/>
            </a:prstGeom>
            <a:pattFill prst="wdDnDiag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 w="12700" cmpd="sng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9026" y="6565"/>
              <a:ext cx="5340" cy="16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10798" y="6045"/>
                  <a:ext cx="1795" cy="5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𝑄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oMath>
                    </m:oMathPara>
                  </a14:m>
                  <a:endParaRPr lang="en-US" altLang="zh-CN"/>
                </a:p>
              </p:txBody>
            </p:sp>
          </mc:Choice>
          <mc:Fallback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98" y="6045"/>
                  <a:ext cx="1795" cy="520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" name="组合 8"/>
            <p:cNvGrpSpPr/>
            <p:nvPr/>
          </p:nvGrpSpPr>
          <p:grpSpPr>
            <a:xfrm rot="0">
              <a:off x="9027" y="7398"/>
              <a:ext cx="3566" cy="672"/>
              <a:chOff x="6639" y="5094"/>
              <a:chExt cx="3566" cy="672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6639" y="5601"/>
                <a:ext cx="1293" cy="16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" name="文本框 10"/>
                  <p:cNvSpPr txBox="1"/>
                  <p:nvPr/>
                </p:nvSpPr>
                <p:spPr>
                  <a:xfrm>
                    <a:off x="7000" y="5103"/>
                    <a:ext cx="571" cy="4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/>
                  </a:p>
                </p:txBody>
              </p:sp>
            </mc:Choice>
            <mc:Fallback>
              <p:sp>
                <p:nvSpPr>
                  <p:cNvPr id="11" name="文本框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00" y="5103"/>
                    <a:ext cx="571" cy="498"/>
                  </a:xfrm>
                  <a:prstGeom prst="rect">
                    <a:avLst/>
                  </a:prstGeom>
                  <a:blipFill rotWithShape="1">
                    <a:blip r:embed="rId3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矩形 11"/>
              <p:cNvSpPr/>
              <p:nvPr/>
            </p:nvSpPr>
            <p:spPr>
              <a:xfrm>
                <a:off x="7932" y="5601"/>
                <a:ext cx="2273" cy="165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" name="文本框 12"/>
                  <p:cNvSpPr txBox="1"/>
                  <p:nvPr/>
                </p:nvSpPr>
                <p:spPr>
                  <a:xfrm>
                    <a:off x="7880" y="5094"/>
                    <a:ext cx="2325" cy="5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𝑄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oMath>
                      </m:oMathPara>
                    </a14:m>
                    <a:endParaRPr lang="en-US" altLang="zh-CN"/>
                  </a:p>
                </p:txBody>
              </p:sp>
            </mc:Choice>
            <mc:Fallback>
              <p:sp>
                <p:nvSpPr>
                  <p:cNvPr id="13" name="文本框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80" y="5094"/>
                    <a:ext cx="2325" cy="505"/>
                  </a:xfrm>
                  <a:prstGeom prst="rect">
                    <a:avLst/>
                  </a:prstGeom>
                  <a:blipFill rotWithShape="1">
                    <a:blip r:embed="rId4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" name="直接连接符 15"/>
            <p:cNvCxnSpPr/>
            <p:nvPr/>
          </p:nvCxnSpPr>
          <p:spPr>
            <a:xfrm>
              <a:off x="12593" y="6730"/>
              <a:ext cx="0" cy="1173"/>
            </a:xfrm>
            <a:prstGeom prst="line">
              <a:avLst/>
            </a:prstGeom>
            <a:ln w="19050" cmpd="sng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14366" y="6730"/>
              <a:ext cx="0" cy="1173"/>
            </a:xfrm>
            <a:prstGeom prst="line">
              <a:avLst/>
            </a:prstGeom>
            <a:ln w="19050" cmpd="sng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文本框 17"/>
                <p:cNvSpPr txBox="1"/>
                <p:nvPr/>
              </p:nvSpPr>
              <p:spPr>
                <a:xfrm>
                  <a:off x="12546" y="7408"/>
                  <a:ext cx="1820" cy="4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𝑇𝐷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𝑒𝑟𝑟𝑜𝑟</m:t>
                        </m:r>
                      </m:oMath>
                    </m:oMathPara>
                  </a14:m>
                  <a:endParaRPr lang="en-US" altLang="zh-CN"/>
                </a:p>
              </p:txBody>
            </p:sp>
          </mc:Choice>
          <mc:Fallback>
            <p:sp>
              <p:nvSpPr>
                <p:cNvPr id="18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46" y="7408"/>
                  <a:ext cx="1820" cy="497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组合 18"/>
            <p:cNvGrpSpPr/>
            <p:nvPr/>
          </p:nvGrpSpPr>
          <p:grpSpPr>
            <a:xfrm rot="0">
              <a:off x="8980" y="8591"/>
              <a:ext cx="4457" cy="1155"/>
              <a:chOff x="6639" y="5103"/>
              <a:chExt cx="4457" cy="1155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6639" y="5601"/>
                <a:ext cx="1293" cy="16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" name="文本框 20"/>
                  <p:cNvSpPr txBox="1"/>
                  <p:nvPr/>
                </p:nvSpPr>
                <p:spPr>
                  <a:xfrm>
                    <a:off x="7000" y="5103"/>
                    <a:ext cx="571" cy="4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/>
                  </a:p>
                </p:txBody>
              </p:sp>
            </mc:Choice>
            <mc:Fallback>
              <p:sp>
                <p:nvSpPr>
                  <p:cNvPr id="21" name="文本框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00" y="5103"/>
                    <a:ext cx="571" cy="498"/>
                  </a:xfrm>
                  <a:prstGeom prst="rect">
                    <a:avLst/>
                  </a:prstGeom>
                  <a:blipFill rotWithShape="1">
                    <a:blip r:embed="rId3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" name="矩形 21"/>
              <p:cNvSpPr/>
              <p:nvPr/>
            </p:nvSpPr>
            <p:spPr>
              <a:xfrm>
                <a:off x="7932" y="5601"/>
                <a:ext cx="3164" cy="165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3" name="文本框 22"/>
                  <p:cNvSpPr txBox="1"/>
                  <p:nvPr/>
                </p:nvSpPr>
                <p:spPr>
                  <a:xfrm>
                    <a:off x="8270" y="5753"/>
                    <a:ext cx="2325" cy="5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oMath>
                      </m:oMathPara>
                    </a14:m>
                    <a:endParaRPr lang="en-US" altLang="zh-CN"/>
                  </a:p>
                </p:txBody>
              </p:sp>
            </mc:Choice>
            <mc:Fallback>
              <p:sp>
                <p:nvSpPr>
                  <p:cNvPr id="23" name="文本框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70" y="5753"/>
                    <a:ext cx="2325" cy="505"/>
                  </a:xfrm>
                  <a:prstGeom prst="rect">
                    <a:avLst/>
                  </a:prstGeom>
                  <a:blipFill rotWithShape="1">
                    <a:blip r:embed="rId6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4" name="直接连接符 23"/>
            <p:cNvCxnSpPr/>
            <p:nvPr/>
          </p:nvCxnSpPr>
          <p:spPr>
            <a:xfrm>
              <a:off x="14366" y="8070"/>
              <a:ext cx="0" cy="1021"/>
            </a:xfrm>
            <a:prstGeom prst="line">
              <a:avLst/>
            </a:prstGeom>
            <a:ln w="19050" cmpd="sng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/>
            <p:cNvSpPr/>
            <p:nvPr/>
          </p:nvSpPr>
          <p:spPr>
            <a:xfrm>
              <a:off x="13437" y="9091"/>
              <a:ext cx="927" cy="165"/>
            </a:xfrm>
            <a:prstGeom prst="rect">
              <a:avLst/>
            </a:prstGeom>
            <a:pattFill prst="wdDnDiag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 w="1905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文本框 25"/>
                <p:cNvSpPr txBox="1"/>
                <p:nvPr/>
              </p:nvSpPr>
              <p:spPr>
                <a:xfrm>
                  <a:off x="13061" y="9313"/>
                  <a:ext cx="1820" cy="4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𝐴𝐷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_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𝑒𝑟𝑟𝑜𝑟</m:t>
                        </m:r>
                      </m:oMath>
                    </m:oMathPara>
                  </a14:m>
                  <a:endParaRPr lang="en-US" altLang="zh-CN" i="1">
                    <a:solidFill>
                      <a:srgbClr val="FF0000"/>
                    </a:solidFill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26" name="文本框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61" y="9313"/>
                  <a:ext cx="1820" cy="433"/>
                </a:xfrm>
                <a:prstGeom prst="rect">
                  <a:avLst/>
                </a:prstGeom>
                <a:blipFill rotWithShape="1">
                  <a:blip r:embed="rId7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文本框 2"/>
          <p:cNvSpPr txBox="1"/>
          <p:nvPr/>
        </p:nvSpPr>
        <p:spPr>
          <a:xfrm>
            <a:off x="6995160" y="4851400"/>
            <a:ext cx="37230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← </a:t>
            </a:r>
            <a:r>
              <a:rPr lang="en-US" sz="1600" dirty="0">
                <a:solidFill>
                  <a:schemeClr val="dk1"/>
                </a:solidFill>
              </a:rPr>
              <a:t>Expected return versus old opponent</a:t>
            </a:r>
            <a:endParaRPr lang="en-US" sz="1600" dirty="0">
              <a:solidFill>
                <a:schemeClr val="dk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/>
              <p:cNvSpPr txBox="1"/>
              <p:nvPr/>
            </p:nvSpPr>
            <p:spPr>
              <a:xfrm>
                <a:off x="4051300" y="4601210"/>
                <a:ext cx="3044825" cy="83693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∗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altLang="zh-CN"/>
              </a:p>
            </p:txBody>
          </p:sp>
        </mc:Choice>
        <mc:Fallback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300" y="4601210"/>
                <a:ext cx="3044825" cy="83693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/>
              <p:cNvSpPr txBox="1"/>
              <p:nvPr/>
            </p:nvSpPr>
            <p:spPr>
              <a:xfrm>
                <a:off x="3910965" y="2906395"/>
                <a:ext cx="3946525" cy="94869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𝑄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)≈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/>
              </a:p>
            </p:txBody>
          </p:sp>
        </mc:Choice>
        <mc:Fallback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965" y="2906395"/>
                <a:ext cx="3946525" cy="94869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组合 29"/>
          <p:cNvGrpSpPr/>
          <p:nvPr/>
        </p:nvGrpSpPr>
        <p:grpSpPr>
          <a:xfrm rot="0">
            <a:off x="4132580" y="5610225"/>
            <a:ext cx="4704080" cy="1187450"/>
            <a:chOff x="4835" y="4225"/>
            <a:chExt cx="7408" cy="187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文本框 30"/>
                <p:cNvSpPr txBox="1"/>
                <p:nvPr/>
              </p:nvSpPr>
              <p:spPr>
                <a:xfrm>
                  <a:off x="4835" y="4225"/>
                  <a:ext cx="7409" cy="8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𝐴𝐷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_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𝑒𝑟𝑟𝑜𝑟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)−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𝑄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  </m:t>
                        </m:r>
                      </m:oMath>
                    </m:oMathPara>
                  </a14:m>
                  <a:endParaRPr lang="en-US" altLang="zh-CN" i="1">
                    <a:latin typeface="Cambria Math" panose="02040503050406030204" charset="0"/>
                    <a:cs typeface="Cambria Math" panose="02040503050406030204" charset="0"/>
                  </a:endParaRPr>
                </a:p>
                <a:p>
                  <a:endParaRPr lang="en-US" altLang="zh-CN"/>
                </a:p>
              </p:txBody>
            </p:sp>
          </mc:Choice>
          <mc:Fallback>
            <p:sp>
              <p:nvSpPr>
                <p:cNvPr id="31" name="文本框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5" y="4225"/>
                  <a:ext cx="7409" cy="858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文本框 31"/>
                <p:cNvSpPr txBox="1"/>
                <p:nvPr/>
              </p:nvSpPr>
              <p:spPr>
                <a:xfrm>
                  <a:off x="6301" y="4705"/>
                  <a:ext cx="4129" cy="13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≈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𝑇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nary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𝑇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zh-CN" altLang="en-US"/>
                </a:p>
              </p:txBody>
            </p:sp>
          </mc:Choice>
          <mc:Fallback>
            <p:sp>
              <p:nvSpPr>
                <p:cNvPr id="32" name="文本框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1" y="4705"/>
                  <a:ext cx="4129" cy="1390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文本框 3"/>
          <p:cNvSpPr txBox="1"/>
          <p:nvPr/>
        </p:nvSpPr>
        <p:spPr>
          <a:xfrm>
            <a:off x="7685405" y="3178175"/>
            <a:ext cx="38519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← </a:t>
            </a:r>
            <a:r>
              <a:rPr lang="en-US" sz="1600" dirty="0">
                <a:solidFill>
                  <a:schemeClr val="dk1"/>
                </a:solidFill>
              </a:rPr>
              <a:t>Expected return versus new opponent</a:t>
            </a:r>
            <a:endParaRPr lang="en-US" sz="1600" dirty="0">
              <a:solidFill>
                <a:schemeClr val="dk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本框 33"/>
              <p:cNvSpPr txBox="1"/>
              <p:nvPr/>
            </p:nvSpPr>
            <p:spPr>
              <a:xfrm>
                <a:off x="4023995" y="4010025"/>
                <a:ext cx="4704715" cy="4191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𝑇𝐷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_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𝑒𝑟𝑟𝑜𝑟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𝑄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)−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𝑄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 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en-US" altLang="zh-CN"/>
              </a:p>
            </p:txBody>
          </p:sp>
        </mc:Choice>
        <mc:Fallback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3995" y="4010025"/>
                <a:ext cx="4704715" cy="419100"/>
              </a:xfrm>
              <a:prstGeom prst="rect">
                <a:avLst/>
              </a:prstGeom>
              <a:blipFill rotWithShape="1">
                <a:blip r:embed="rId12"/>
                <a:stretch>
                  <a:fillRect b="-4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本框 34"/>
              <p:cNvSpPr txBox="1"/>
              <p:nvPr/>
            </p:nvSpPr>
            <p:spPr>
              <a:xfrm>
                <a:off x="8391525" y="3928110"/>
                <a:ext cx="3800475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sz="1600" dirty="0">
                    <a:solidFill>
                      <a:schemeClr val="dk1"/>
                    </a:solidFill>
                    <a:latin typeface="Calibri" panose="020F0502020204030204" charset="0"/>
                    <a:cs typeface="Calibri" panose="020F0502020204030204" charset="0"/>
                  </a:rPr>
                  <a:t>← </a:t>
                </a:r>
                <a:r>
                  <a:rPr lang="en-US" sz="1600" dirty="0">
                    <a:solidFill>
                      <a:schemeClr val="dk1"/>
                    </a:solidFill>
                  </a:rPr>
                  <a:t>The difference of expected return at time step </a:t>
                </a: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schemeClr val="dk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</m:oMath>
                </a14:m>
                <a:r>
                  <a:rPr lang="en-US" sz="1600" dirty="0">
                    <a:solidFill>
                      <a:schemeClr val="dk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schemeClr val="dk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sz="1600" i="1" dirty="0">
                        <a:solidFill>
                          <a:schemeClr val="dk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r>
                      <a:rPr lang="en-US" sz="1600" i="1" dirty="0">
                        <a:solidFill>
                          <a:schemeClr val="dk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</m:oMath>
                </a14:m>
                <a:r>
                  <a:rPr lang="en-US" sz="1600" dirty="0">
                    <a:solidFill>
                      <a:schemeClr val="dk1"/>
                    </a:solidFill>
                  </a:rPr>
                  <a:t> versus new opponent</a:t>
                </a:r>
                <a:endParaRPr lang="en-US" sz="1600" dirty="0">
                  <a:solidFill>
                    <a:schemeClr val="dk1"/>
                  </a:solidFill>
                </a:endParaRPr>
              </a:p>
            </p:txBody>
          </p:sp>
        </mc:Choice>
        <mc:Fallback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1525" y="3928110"/>
                <a:ext cx="3800475" cy="583565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本框 35"/>
          <p:cNvSpPr txBox="1"/>
          <p:nvPr/>
        </p:nvSpPr>
        <p:spPr>
          <a:xfrm>
            <a:off x="8518525" y="5610860"/>
            <a:ext cx="38004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</a:rPr>
              <a:t>← </a:t>
            </a:r>
            <a:r>
              <a:rPr lang="en-US" sz="1600" b="1" dirty="0">
                <a:solidFill>
                  <a:srgbClr val="FF0000"/>
                </a:solidFill>
              </a:rPr>
              <a:t>The difference of expected return </a:t>
            </a:r>
            <a:r>
              <a:rPr lang="en-US" sz="1600" b="1" dirty="0">
                <a:solidFill>
                  <a:srgbClr val="FF0000"/>
                </a:solidFill>
                <a:effectLst/>
              </a:rPr>
              <a:t>versus old opponent and new opponent</a:t>
            </a:r>
            <a:endParaRPr lang="en-US" sz="1600" b="1" dirty="0">
              <a:solidFill>
                <a:srgbClr val="FF0000"/>
              </a:solidFill>
              <a:effectLst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7335" y="261620"/>
            <a:ext cx="10515600" cy="968375"/>
          </a:xfrm>
        </p:spPr>
        <p:txBody>
          <a:bodyPr/>
          <a:p>
            <a:r>
              <a:rPr lang="en-US" altLang="zh-CN" sz="3095">
                <a:sym typeface="+mn-ea"/>
              </a:rPr>
              <a:t>APER</a:t>
            </a:r>
            <a:r>
              <a:rPr lang="zh-CN" sz="3095">
                <a:sym typeface="+mn-ea"/>
              </a:rPr>
              <a:t>: </a:t>
            </a:r>
            <a:r>
              <a:rPr lang="en-US" altLang="zh-CN" sz="3095">
                <a:sym typeface="+mn-ea"/>
              </a:rPr>
              <a:t>A</a:t>
            </a:r>
            <a:r>
              <a:rPr lang="en-US" sz="3095">
                <a:sym typeface="+mn-ea"/>
              </a:rPr>
              <a:t>dversarial Prioritized Experience Replay</a:t>
            </a:r>
            <a:r>
              <a:rPr lang="zh-CN" sz="3095">
                <a:sym typeface="+mn-ea"/>
              </a:rPr>
              <a:t> </a:t>
            </a:r>
            <a:endParaRPr lang="zh-CN" sz="3095"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0" name="内容占位符 139"/>
              <p:cNvSpPr>
                <a:spLocks noGrp="1"/>
              </p:cNvSpPr>
              <p:nvPr>
                <p:ph idx="1"/>
              </p:nvPr>
            </p:nvSpPr>
            <p:spPr>
              <a:xfrm>
                <a:off x="137795" y="950595"/>
                <a:ext cx="5341620" cy="5516245"/>
              </a:xfrm>
            </p:spPr>
            <p:txBody>
              <a:bodyPr>
                <a:noAutofit/>
              </a:bodyPr>
              <a:p>
                <a:pPr marL="0" lvl="2" indent="-285750" algn="l">
                  <a:lnSpc>
                    <a:spcPct val="110000"/>
                  </a:lnSpc>
                  <a:buClrTx/>
                  <a:buSzTx/>
                  <a:buFont typeface="Wingdings" panose="05000000000000000000" charset="0"/>
                  <a:buChar char="Ø"/>
                </a:pPr>
                <a:r>
                  <a:rPr lang="en-US" sz="1600" dirty="0">
                    <a:solidFill>
                      <a:schemeClr val="dk1"/>
                    </a:solidFill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How to define old and new transactions</a:t>
                </a:r>
                <a:endParaRPr lang="en-US" sz="1600" dirty="0">
                  <a:solidFill>
                    <a:schemeClr val="dk1"/>
                  </a:solidFill>
                  <a:latin typeface="Calibri" panose="020F0502020204030204" charset="0"/>
                  <a:cs typeface="Calibri" panose="020F0502020204030204" charset="0"/>
                  <a:sym typeface="+mn-ea"/>
                </a:endParaRPr>
              </a:p>
              <a:p>
                <a:pPr marL="742950" lvl="2" indent="-285750" algn="l">
                  <a:lnSpc>
                    <a:spcPct val="110000"/>
                  </a:lnSpc>
                  <a:buClrTx/>
                  <a:buSzTx/>
                  <a:buFont typeface="Arial" panose="020B0604020202020204" pitchFamily="34" charset="0"/>
                  <a:buChar char="•"/>
                </a:pPr>
                <a:r>
                  <a:rPr lang="en-US" altLang="zh-CN" sz="16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The rise of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charset="0"/>
                        <a:cs typeface="Cambria Math" panose="02040503050406030204" charset="0"/>
                      </a:rPr>
                      <m:t>𝑇𝐷</m:t>
                    </m:r>
                    <m:r>
                      <a:rPr lang="en-US" altLang="zh-CN" sz="1600" i="1">
                        <a:latin typeface="Cambria Math" panose="02040503050406030204" charset="0"/>
                        <a:ea typeface="MS Mincho" panose="02020609040205080304" charset="-128"/>
                        <a:cs typeface="Cambria Math" panose="02040503050406030204" charset="0"/>
                      </a:rPr>
                      <m:t>_</m:t>
                    </m:r>
                    <m:r>
                      <a:rPr lang="en-US" altLang="zh-CN" sz="1600" i="1">
                        <a:latin typeface="Cambria Math" panose="02040503050406030204" charset="0"/>
                        <a:cs typeface="Cambria Math" panose="02040503050406030204" charset="0"/>
                      </a:rPr>
                      <m:t>𝑒𝑟𝑟𝑜𝑟</m:t>
                    </m:r>
                  </m:oMath>
                </a14:m>
                <a:endParaRPr lang="en-US" altLang="zh-CN" sz="1600">
                  <a:latin typeface="Calibri" panose="020F0502020204030204" charset="0"/>
                  <a:cs typeface="Calibri" panose="020F0502020204030204" charset="0"/>
                  <a:sym typeface="+mn-ea"/>
                </a:endParaRPr>
              </a:p>
              <a:p>
                <a:pPr marL="0" lvl="2" indent="-342900" algn="l">
                  <a:lnSpc>
                    <a:spcPct val="110000"/>
                  </a:lnSpc>
                  <a:buClrTx/>
                  <a:buSzTx/>
                  <a:buFont typeface="Wingdings" panose="05000000000000000000" charset="0"/>
                  <a:buChar char="Ø"/>
                </a:pPr>
                <a:r>
                  <a:rPr lang="en-US" altLang="zh-CN" sz="16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How to trade-offs between old and new transaction</a:t>
                </a:r>
                <a:endParaRPr lang="en-US" altLang="zh-CN" sz="1600">
                  <a:latin typeface="Calibri" panose="020F0502020204030204" charset="0"/>
                  <a:cs typeface="Calibri" panose="020F0502020204030204" charset="0"/>
                  <a:sym typeface="+mn-ea"/>
                </a:endParaRPr>
              </a:p>
              <a:p>
                <a:pPr marL="742950" lvl="2" indent="-285750" algn="l">
                  <a:lnSpc>
                    <a:spcPct val="110000"/>
                  </a:lnSpc>
                  <a:buClrTx/>
                  <a:buSzTx/>
                  <a:buFont typeface="Arial" panose="020B0604020202020204" pitchFamily="34" charset="0"/>
                  <a:buChar char="•"/>
                </a:pPr>
                <a:r>
                  <a:rPr lang="en-US" altLang="zh-CN" sz="16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When sampling, </a:t>
                </a:r>
                <a:endParaRPr lang="en-US" altLang="zh-CN" sz="1600">
                  <a:latin typeface="Calibri" panose="020F0502020204030204" charset="0"/>
                  <a:cs typeface="Calibri" panose="020F0502020204030204" charset="0"/>
                  <a:sym typeface="+mn-ea"/>
                </a:endParaRPr>
              </a:p>
              <a:p>
                <a:pPr marL="1200150" lvl="3" indent="-285750" algn="l">
                  <a:lnSpc>
                    <a:spcPct val="110000"/>
                  </a:lnSpc>
                  <a:buClrTx/>
                  <a:buSzTx/>
                  <a:buFont typeface="Wingdings" panose="05000000000000000000" charset="0"/>
                  <a:buChar char="n"/>
                </a:pPr>
                <a:r>
                  <a:rPr lang="en-US" altLang="zh-CN" sz="1600" b="1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Ratio sampling </a:t>
                </a:r>
                <a:r>
                  <a:rPr lang="en-US" altLang="zh-CN" sz="16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from part “new” and  part “old” </a:t>
                </a:r>
                <a:endParaRPr lang="en-US" altLang="zh-CN" sz="1600">
                  <a:latin typeface="Calibri" panose="020F0502020204030204" charset="0"/>
                  <a:cs typeface="Calibri" panose="020F0502020204030204" charset="0"/>
                  <a:sym typeface="+mn-ea"/>
                </a:endParaRPr>
              </a:p>
              <a:p>
                <a:pPr marL="1200150" lvl="3" indent="-285750" algn="l">
                  <a:lnSpc>
                    <a:spcPct val="110000"/>
                  </a:lnSpc>
                  <a:buClrTx/>
                  <a:buSzTx/>
                  <a:buFont typeface="Wingdings" panose="05000000000000000000" charset="0"/>
                  <a:buChar char="n"/>
                </a:pPr>
                <a:r>
                  <a:rPr lang="en-US" altLang="zh-CN" sz="1600" b="1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Prioritized sampling </a:t>
                </a:r>
                <a:r>
                  <a:rPr lang="en-US" altLang="zh-CN" sz="16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from each individual part</a:t>
                </a:r>
                <a:endParaRPr lang="en-US" sz="1600" b="1" dirty="0">
                  <a:solidFill>
                    <a:schemeClr val="dk1"/>
                  </a:solidFill>
                  <a:latin typeface="Calibri" panose="020F0502020204030204" charset="0"/>
                  <a:cs typeface="Calibri" panose="020F0502020204030204" charset="0"/>
                </a:endParaRPr>
              </a:p>
              <a:p>
                <a:pPr marL="342900" indent="-342900" algn="l">
                  <a:lnSpc>
                    <a:spcPct val="110000"/>
                  </a:lnSpc>
                  <a:buClrTx/>
                  <a:buSzTx/>
                  <a:buFont typeface="Wingdings" panose="05000000000000000000" charset="0"/>
                  <a:buChar char="Ø"/>
                </a:pPr>
                <a:r>
                  <a:rPr lang="en-US" sz="1600" dirty="0">
                    <a:solidFill>
                      <a:schemeClr val="dk1"/>
                    </a:solidFill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We propose </a:t>
                </a:r>
                <a:r>
                  <a:rPr lang="en-US" altLang="zh-CN" sz="1600">
                    <a:sym typeface="+mn-ea"/>
                  </a:rPr>
                  <a:t>A</a:t>
                </a:r>
                <a:r>
                  <a:rPr lang="en-US" sz="1600">
                    <a:sym typeface="+mn-ea"/>
                  </a:rPr>
                  <a:t>dversarial Prioritized Experience Replay(APRE)</a:t>
                </a:r>
                <a:r>
                  <a:rPr lang="en-US" sz="1600" dirty="0">
                    <a:solidFill>
                      <a:schemeClr val="dk1"/>
                    </a:solidFill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 based on AD.</a:t>
                </a:r>
                <a:endParaRPr lang="en-US" sz="1600" dirty="0">
                  <a:solidFill>
                    <a:schemeClr val="dk1"/>
                  </a:solidFill>
                  <a:latin typeface="Calibri" panose="020F0502020204030204" charset="0"/>
                  <a:cs typeface="Calibri" panose="020F0502020204030204" charset="0"/>
                </a:endParaRPr>
              </a:p>
              <a:p>
                <a:pPr lvl="1" algn="l">
                  <a:lnSpc>
                    <a:spcPct val="110000"/>
                  </a:lnSpc>
                  <a:buClrTx/>
                  <a:buSzTx/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dk1"/>
                    </a:solidFill>
                    <a:latin typeface="Calibri" panose="020F0502020204030204" charset="0"/>
                    <a:cs typeface="Calibri" panose="020F0502020204030204" charset="0"/>
                  </a:rPr>
                  <a:t>Stage1: Start  by detecting a rise in TD error</a:t>
                </a:r>
                <a:endParaRPr lang="en-US" sz="1600" dirty="0">
                  <a:solidFill>
                    <a:schemeClr val="dk1"/>
                  </a:solidFill>
                  <a:latin typeface="Calibri" panose="020F0502020204030204" charset="0"/>
                  <a:cs typeface="Calibri" panose="020F0502020204030204" charset="0"/>
                </a:endParaRPr>
              </a:p>
              <a:p>
                <a:pPr marL="1200150" lvl="3" indent="-285750" algn="l">
                  <a:lnSpc>
                    <a:spcPct val="110000"/>
                  </a:lnSpc>
                  <a:buClrTx/>
                  <a:buSzTx/>
                  <a:buFont typeface="Wingdings" panose="05000000000000000000" charset="0"/>
                  <a:buChar char="n"/>
                </a:pPr>
                <a14:m>
                  <m:oMath xmlns:m="http://schemas.openxmlformats.org/officeDocument/2006/math">
                    <m:r>
                      <a:rPr lang="en-US" altLang="zh-CN" sz="1600">
                        <a:latin typeface="Cambria Math" panose="02040503050406030204" charset="0"/>
                        <a:ea typeface="MS Mincho" panose="02020609040205080304" charset="-128"/>
                        <a:cs typeface="Cambria Math" panose="02040503050406030204" charset="0"/>
                        <a:sym typeface="+mn-ea"/>
                      </a:rPr>
                      <m:t>𝜆</m:t>
                    </m:r>
                    <m:r>
                      <a:rPr lang="en-US" altLang="zh-CN" sz="1600" i="1">
                        <a:latin typeface="Cambria Math" panose="02040503050406030204" charset="0"/>
                        <a:ea typeface="MS Mincho" panose="02020609040205080304" charset="-128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charset="0"/>
                        <a:cs typeface="Cambria Math" panose="02040503050406030204" charset="0"/>
                      </a:rPr>
                      <m:t>𝑓</m:t>
                    </m:r>
                    <m:r>
                      <a:rPr lang="en-US" altLang="zh-CN" sz="1600" i="1">
                        <a:latin typeface="Cambria Math" panose="02040503050406030204" charset="0"/>
                        <a:ea typeface="MS Mincho" panose="02020609040205080304" charset="-128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1600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sz="1600" i="1">
                        <a:latin typeface="Cambria Math" panose="02040503050406030204" charset="0"/>
                        <a:ea typeface="MS Mincho" panose="02020609040205080304" charset="-128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 sz="1600" i="1">
                    <a:latin typeface="Calibri" panose="020F0502020204030204" charset="0"/>
                    <a:cs typeface="Calibri" panose="020F0502020204030204" charset="0"/>
                  </a:rPr>
                  <a:t> </a:t>
                </a:r>
                <a:r>
                  <a:rPr lang="en-US" sz="1600" dirty="0">
                    <a:solidFill>
                      <a:schemeClr val="dk1"/>
                    </a:solidFill>
                    <a:latin typeface="Calibri" panose="020F0502020204030204" charset="0"/>
                    <a:cs typeface="Calibri" panose="020F0502020204030204" charset="0"/>
                  </a:rPr>
                  <a:t>decays with training steps</a:t>
                </a:r>
                <a:endParaRPr lang="en-US" sz="1600" dirty="0">
                  <a:solidFill>
                    <a:schemeClr val="dk1"/>
                  </a:solidFill>
                  <a:latin typeface="Calibri" panose="020F0502020204030204" charset="0"/>
                  <a:cs typeface="Calibri" panose="020F0502020204030204" charset="0"/>
                </a:endParaRPr>
              </a:p>
              <a:p>
                <a:pPr marL="1200150" lvl="3" indent="-285750" algn="l">
                  <a:lnSpc>
                    <a:spcPct val="110000"/>
                  </a:lnSpc>
                  <a:buClrTx/>
                  <a:buSzTx/>
                  <a:buFont typeface="Wingdings" panose="05000000000000000000" charset="0"/>
                  <a:buChar char="n"/>
                </a:pP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schemeClr val="dk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𝑜𝑙𝑑</m:t>
                    </m:r>
                    <m:r>
                      <a:rPr lang="en-US" sz="1600" i="1" dirty="0">
                        <a:solidFill>
                          <a:schemeClr val="dk1"/>
                        </a:solidFill>
                        <a:latin typeface="Cambria Math" panose="02040503050406030204" charset="0"/>
                        <a:ea typeface="MS Mincho" panose="02020609040205080304" charset="-128"/>
                        <a:cs typeface="Cambria Math" panose="02040503050406030204" charset="0"/>
                        <a:sym typeface="+mn-ea"/>
                      </a:rPr>
                      <m:t> </m:t>
                    </m:r>
                    <m:r>
                      <a:rPr lang="en-US" sz="1600" i="1" dirty="0">
                        <a:solidFill>
                          <a:schemeClr val="dk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𝑠𝑎𝑚𝑝𝑙𝑒</m:t>
                    </m:r>
                    <m:r>
                      <a:rPr lang="en-US" sz="1600" i="1" dirty="0">
                        <a:solidFill>
                          <a:schemeClr val="dk1"/>
                        </a:solidFill>
                        <a:latin typeface="Cambria Math" panose="02040503050406030204" charset="0"/>
                        <a:ea typeface="MS Mincho" panose="02020609040205080304" charset="-128"/>
                        <a:cs typeface="Cambria Math" panose="02040503050406030204" charset="0"/>
                        <a:sym typeface="+mn-ea"/>
                      </a:rPr>
                      <m:t> </m:t>
                    </m:r>
                    <m:r>
                      <a:rPr lang="en-US" sz="1600" i="1" dirty="0">
                        <a:solidFill>
                          <a:schemeClr val="dk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𝑝𝑟𝑖𝑜𝑟𝑖𝑡𝑦</m:t>
                    </m:r>
                    <m:r>
                      <a:rPr lang="en-US" sz="1600" i="1" dirty="0">
                        <a:solidFill>
                          <a:schemeClr val="dk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∝</m:t>
                    </m:r>
                    <m:f>
                      <m:fPr>
                        <m:type m:val="lin"/>
                        <m:ctrlPr>
                          <a:rPr lang="en-US" sz="1600" i="1" dirty="0">
                            <a:solidFill>
                              <a:schemeClr val="dk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fPr>
                      <m:num>
                        <m:r>
                          <a:rPr lang="en-US" sz="1600" i="1" dirty="0">
                            <a:solidFill>
                              <a:schemeClr val="dk1"/>
                            </a:solidFill>
                            <a:latin typeface="Cambria Math" panose="02040503050406030204" charset="0"/>
                            <a:ea typeface="MS Mincho" panose="02020609040205080304" charset="-128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1600" i="1" dirty="0">
                                <a:solidFill>
                                  <a:schemeClr val="dk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</m:ctrlPr>
                          </m:dPr>
                          <m:e>
                            <m:r>
                              <a:rPr lang="en-US" sz="1600" i="1" dirty="0">
                                <a:solidFill>
                                  <a:schemeClr val="dk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𝐴𝐷</m:t>
                            </m:r>
                            <m:r>
                              <a:rPr lang="en-US" sz="1600" i="1" dirty="0">
                                <a:solidFill>
                                  <a:schemeClr val="dk1"/>
                                </a:solidFill>
                                <a:latin typeface="Cambria Math" panose="02040503050406030204" charset="0"/>
                                <a:ea typeface="MS Mincho" panose="02020609040205080304" charset="-128"/>
                                <a:cs typeface="Cambria Math" panose="02040503050406030204" charset="0"/>
                                <a:sym typeface="+mn-ea"/>
                              </a:rPr>
                              <m:t>_</m:t>
                            </m:r>
                            <m:r>
                              <a:rPr lang="en-US" sz="1600" i="1" dirty="0">
                                <a:solidFill>
                                  <a:schemeClr val="dk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𝑒𝑟𝑟𝑜𝑟</m:t>
                            </m:r>
                          </m:e>
                        </m:d>
                      </m:den>
                    </m:f>
                  </m:oMath>
                </a14:m>
                <a:endParaRPr lang="en-US" sz="1600" i="1" dirty="0">
                  <a:solidFill>
                    <a:schemeClr val="dk1"/>
                  </a:solidFill>
                  <a:latin typeface="Calibri" panose="020F0502020204030204" charset="0"/>
                  <a:cs typeface="Calibri" panose="020F0502020204030204" charset="0"/>
                  <a:sym typeface="+mn-ea"/>
                </a:endParaRPr>
              </a:p>
              <a:p>
                <a:pPr marL="1200150" lvl="3" indent="-285750" algn="l">
                  <a:lnSpc>
                    <a:spcPct val="110000"/>
                  </a:lnSpc>
                  <a:buClrTx/>
                  <a:buSzTx/>
                  <a:buFont typeface="Wingdings" panose="05000000000000000000" charset="0"/>
                  <a:buChar char="n"/>
                </a:pP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schemeClr val="dk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𝑛𝑒𝑤</m:t>
                    </m:r>
                    <m:r>
                      <a:rPr lang="en-US" sz="1600" i="1" dirty="0">
                        <a:solidFill>
                          <a:schemeClr val="dk1"/>
                        </a:solidFill>
                        <a:latin typeface="Cambria Math" panose="02040503050406030204" charset="0"/>
                        <a:ea typeface="MS Mincho" panose="02020609040205080304" charset="-128"/>
                        <a:cs typeface="Cambria Math" panose="02040503050406030204" charset="0"/>
                        <a:sym typeface="+mn-ea"/>
                      </a:rPr>
                      <m:t> </m:t>
                    </m:r>
                    <m:r>
                      <a:rPr lang="en-US" sz="1600" i="1" dirty="0">
                        <a:solidFill>
                          <a:schemeClr val="dk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𝑠𝑎𝑚𝑝𝑙𝑒</m:t>
                    </m:r>
                    <m:r>
                      <a:rPr lang="en-US" sz="1600" i="1" dirty="0">
                        <a:solidFill>
                          <a:schemeClr val="dk1"/>
                        </a:solidFill>
                        <a:latin typeface="Cambria Math" panose="02040503050406030204" charset="0"/>
                        <a:ea typeface="MS Mincho" panose="02020609040205080304" charset="-128"/>
                        <a:cs typeface="Cambria Math" panose="02040503050406030204" charset="0"/>
                        <a:sym typeface="+mn-ea"/>
                      </a:rPr>
                      <m:t> </m:t>
                    </m:r>
                    <m:r>
                      <a:rPr lang="en-US" sz="1600" i="1" dirty="0">
                        <a:solidFill>
                          <a:schemeClr val="dk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𝑝𝑟𝑖𝑜𝑟𝑖𝑡𝑦</m:t>
                    </m:r>
                    <m:r>
                      <a:rPr lang="en-US" sz="1600" i="1" dirty="0">
                        <a:solidFill>
                          <a:schemeClr val="dk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∝</m:t>
                    </m:r>
                    <m:d>
                      <m:dPr>
                        <m:begChr m:val="|"/>
                        <m:endChr m:val="|"/>
                        <m:ctrlPr>
                          <a:rPr lang="en-US" sz="1600" i="1" dirty="0">
                            <a:solidFill>
                              <a:schemeClr val="dk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dPr>
                      <m:e>
                        <m:r>
                          <a:rPr lang="en-US" sz="1600" i="1" dirty="0">
                            <a:solidFill>
                              <a:schemeClr val="dk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𝐴𝐷</m:t>
                        </m:r>
                        <m:r>
                          <a:rPr lang="en-US" sz="1600" i="1" dirty="0">
                            <a:solidFill>
                              <a:schemeClr val="dk1"/>
                            </a:solidFill>
                            <a:latin typeface="Cambria Math" panose="02040503050406030204" charset="0"/>
                            <a:ea typeface="MS Mincho" panose="02020609040205080304" charset="-128"/>
                            <a:cs typeface="Cambria Math" panose="02040503050406030204" charset="0"/>
                            <a:sym typeface="+mn-ea"/>
                          </a:rPr>
                          <m:t>_</m:t>
                        </m:r>
                        <m:r>
                          <a:rPr lang="en-US" sz="1600" i="1" dirty="0">
                            <a:solidFill>
                              <a:schemeClr val="dk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𝑒𝑟𝑟𝑜𝑟</m:t>
                        </m:r>
                      </m:e>
                    </m:d>
                  </m:oMath>
                </a14:m>
                <a:endParaRPr lang="en-US" sz="1600" i="1" dirty="0">
                  <a:solidFill>
                    <a:schemeClr val="dk1"/>
                  </a:solidFill>
                  <a:latin typeface="Calibri" panose="020F0502020204030204" charset="0"/>
                  <a:cs typeface="Calibri" panose="020F0502020204030204" charset="0"/>
                  <a:sym typeface="+mn-ea"/>
                </a:endParaRPr>
              </a:p>
              <a:p>
                <a:pPr lvl="1" algn="l">
                  <a:lnSpc>
                    <a:spcPct val="110000"/>
                  </a:lnSpc>
                  <a:buClrTx/>
                  <a:buSzTx/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dk1"/>
                    </a:solidFill>
                    <a:latin typeface="Calibri" panose="020F0502020204030204" charset="0"/>
                    <a:cs typeface="Calibri" panose="020F0502020204030204" charset="0"/>
                  </a:rPr>
                  <a:t>Stage2: </a:t>
                </a:r>
                <a:r>
                  <a:rPr lang="en-US" sz="1600" dirty="0">
                    <a:solidFill>
                      <a:schemeClr val="dk1"/>
                    </a:solidFill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Starting from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𝑛𝑒𝑤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𝑠𝑢𝑚</m:t>
                        </m:r>
                        <m:r>
                          <a:rPr lang="en-US" altLang="zh-CN" sz="1600" i="1">
                            <a:latin typeface="Cambria Math" panose="02040503050406030204" charset="0"/>
                            <a:ea typeface="MS Mincho" panose="02020609040205080304" charset="-128"/>
                            <a:cs typeface="Cambria Math" panose="02040503050406030204" charset="0"/>
                          </a:rPr>
                          <m:t> </m:t>
                        </m:r>
                      </m:den>
                    </m:f>
                  </m:oMath>
                </a14:m>
                <a:r>
                  <a:rPr lang="en-US" sz="1600" dirty="0">
                    <a:solidFill>
                      <a:schemeClr val="dk1"/>
                    </a:solidFill>
                    <a:latin typeface="Calibri" panose="020F0502020204030204" charset="0"/>
                    <a:cs typeface="Calibri" panose="020F0502020204030204" charset="0"/>
                  </a:rPr>
                  <a:t>&gt;</a:t>
                </a:r>
                <a14:m>
                  <m:oMath xmlns:m="http://schemas.openxmlformats.org/officeDocument/2006/math">
                    <m:r>
                      <a:rPr lang="en-US" altLang="zh-CN" sz="1600">
                        <a:latin typeface="Cambria Math" panose="02040503050406030204" charset="0"/>
                        <a:ea typeface="MS Mincho" panose="02020609040205080304" charset="-128"/>
                        <a:cs typeface="Cambria Math" panose="02040503050406030204" charset="0"/>
                        <a:sym typeface="+mn-ea"/>
                      </a:rPr>
                      <m:t> </m:t>
                    </m:r>
                    <m:r>
                      <a:rPr lang="en-US" altLang="zh-CN" sz="1600">
                        <a:latin typeface="Cambria Math" panose="02040503050406030204" charset="0"/>
                        <a:ea typeface="MS Mincho" panose="02020609040205080304" charset="-128"/>
                        <a:cs typeface="Cambria Math" panose="02040503050406030204" charset="0"/>
                        <a:sym typeface="+mn-ea"/>
                      </a:rPr>
                      <m:t>𝜆</m:t>
                    </m:r>
                  </m:oMath>
                </a14:m>
                <a:endParaRPr lang="en-US" altLang="zh-CN" sz="1600">
                  <a:latin typeface="Cambria Math" panose="02040503050406030204" charset="0"/>
                  <a:ea typeface="MS Mincho" panose="02020609040205080304" charset="-128"/>
                  <a:cs typeface="Cambria Math" panose="02040503050406030204" charset="0"/>
                  <a:sym typeface="+mn-ea"/>
                </a:endParaRPr>
              </a:p>
              <a:p>
                <a:pPr marL="1200150" lvl="3" indent="-285750" algn="l">
                  <a:lnSpc>
                    <a:spcPct val="110000"/>
                  </a:lnSpc>
                  <a:buClrTx/>
                  <a:buSzTx/>
                  <a:buFont typeface="Wingdings" panose="05000000000000000000" charset="0"/>
                  <a:buChar char="n"/>
                </a:pPr>
                <a:r>
                  <a:rPr lang="en-US" sz="1600" dirty="0">
                    <a:solidFill>
                      <a:schemeClr val="dk1"/>
                    </a:solidFill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priority same as stage 1</a:t>
                </a:r>
                <a:endParaRPr lang="en-US" sz="1600" dirty="0">
                  <a:solidFill>
                    <a:schemeClr val="dk1"/>
                  </a:solidFill>
                  <a:latin typeface="Calibri" panose="020F0502020204030204" charset="0"/>
                  <a:cs typeface="Calibri" panose="020F0502020204030204" charset="0"/>
                  <a:sym typeface="+mn-ea"/>
                </a:endParaRPr>
              </a:p>
              <a:p>
                <a:pPr lvl="1" algn="l">
                  <a:lnSpc>
                    <a:spcPct val="110000"/>
                  </a:lnSpc>
                  <a:buClrTx/>
                  <a:buSzTx/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dk1"/>
                    </a:solidFill>
                    <a:latin typeface="Calibri" panose="020F0502020204030204" charset="0"/>
                    <a:cs typeface="Calibri" panose="020F0502020204030204" charset="0"/>
                  </a:rPr>
                  <a:t>S</a:t>
                </a:r>
                <a:r>
                  <a:rPr lang="en-US" sz="1600" dirty="0">
                    <a:solidFill>
                      <a:schemeClr val="dk1"/>
                    </a:solidFill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tage3: Starting from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𝑛𝑒𝑤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𝑠𝑢𝑚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charset="0"/>
                        <a:ea typeface="MS Mincho" panose="02020609040205080304" charset="-128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charset="0"/>
                        <a:ea typeface="MS Mincho" panose="02020609040205080304" charset="-128"/>
                        <a:cs typeface="Cambria Math" panose="02040503050406030204" charset="0"/>
                      </a:rPr>
                      <m:t>1</m:t>
                    </m:r>
                  </m:oMath>
                </a14:m>
                <a:endParaRPr lang="en-US" altLang="zh-CN" sz="1600" i="1">
                  <a:latin typeface="Cambria Math" panose="02040503050406030204" charset="0"/>
                  <a:ea typeface="MS Mincho" panose="02020609040205080304" charset="-128"/>
                  <a:cs typeface="Cambria Math" panose="02040503050406030204" charset="0"/>
                </a:endParaRPr>
              </a:p>
              <a:p>
                <a:pPr lvl="2" algn="l">
                  <a:lnSpc>
                    <a:spcPct val="110000"/>
                  </a:lnSpc>
                  <a:buClrTx/>
                  <a:buSzTx/>
                  <a:buFont typeface="Wingdings" panose="05000000000000000000" charset="0"/>
                  <a:buChar char="n"/>
                </a:pP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schemeClr val="dk1"/>
                        </a:solidFill>
                        <a:latin typeface="Cambria Math" panose="02040503050406030204" charset="0"/>
                        <a:ea typeface="MS Mincho" panose="02020609040205080304" charset="-128"/>
                        <a:cs typeface="Cambria Math" panose="02040503050406030204" charset="0"/>
                        <a:sym typeface="+mn-ea"/>
                      </a:rPr>
                      <m:t> </m:t>
                    </m:r>
                    <m:r>
                      <a:rPr lang="en-US" sz="1600" i="1" dirty="0">
                        <a:solidFill>
                          <a:schemeClr val="dk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𝑝𝑟𝑖𝑜𝑟𝑖𝑡𝑦</m:t>
                    </m:r>
                    <m:r>
                      <a:rPr lang="en-US" sz="1600" i="1" dirty="0">
                        <a:solidFill>
                          <a:schemeClr val="dk1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∝</m:t>
                    </m:r>
                    <m:d>
                      <m:dPr>
                        <m:begChr m:val="|"/>
                        <m:endChr m:val="|"/>
                        <m:ctrlPr>
                          <a:rPr lang="en-US" sz="1600" i="1" dirty="0">
                            <a:solidFill>
                              <a:schemeClr val="dk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dPr>
                      <m:e>
                        <m:r>
                          <a:rPr lang="en-US" sz="1600" i="1" dirty="0">
                            <a:solidFill>
                              <a:schemeClr val="dk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𝑇𝐷</m:t>
                        </m:r>
                        <m:r>
                          <a:rPr lang="en-US" sz="1600" i="1" dirty="0">
                            <a:solidFill>
                              <a:schemeClr val="dk1"/>
                            </a:solidFill>
                            <a:latin typeface="Cambria Math" panose="02040503050406030204" charset="0"/>
                            <a:ea typeface="MS Mincho" panose="02020609040205080304" charset="-128"/>
                            <a:cs typeface="Cambria Math" panose="02040503050406030204" charset="0"/>
                            <a:sym typeface="+mn-ea"/>
                          </a:rPr>
                          <m:t>_</m:t>
                        </m:r>
                        <m:r>
                          <a:rPr lang="en-US" sz="1600" i="1" dirty="0">
                            <a:solidFill>
                              <a:schemeClr val="dk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𝑒𝑟𝑟𝑜𝑟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dk1"/>
                    </a:solidFill>
                    <a:latin typeface="Calibri" panose="020F0502020204030204" charset="0"/>
                    <a:cs typeface="Calibri" panose="020F0502020204030204" charset="0"/>
                  </a:rPr>
                  <a:t> </a:t>
                </a:r>
                <a:endParaRPr lang="en-US" sz="1600" dirty="0">
                  <a:solidFill>
                    <a:schemeClr val="dk1"/>
                  </a:solidFill>
                  <a:latin typeface="Calibri" panose="020F0502020204030204" charset="0"/>
                  <a:cs typeface="Calibri" panose="020F0502020204030204" charset="0"/>
                </a:endParaRPr>
              </a:p>
              <a:p>
                <a:pPr lvl="1" algn="l">
                  <a:lnSpc>
                    <a:spcPct val="110000"/>
                  </a:lnSpc>
                  <a:buClrTx/>
                  <a:buSzTx/>
                  <a:buFont typeface="Wingdings" panose="05000000000000000000" charset="0"/>
                  <a:buChar char="n"/>
                </a:pPr>
                <a:endParaRPr lang="en-US" altLang="zh-CN" sz="1600" kern="0" dirty="0">
                  <a:solidFill>
                    <a:schemeClr val="dk1"/>
                  </a:solidFill>
                  <a:latin typeface="Calibri" panose="020F0502020204030204" charset="0"/>
                  <a:ea typeface="宋体" panose="02010600030101010101" pitchFamily="2" charset="-122"/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140" name="内容占位符 139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795" y="950595"/>
                <a:ext cx="5341620" cy="5516245"/>
              </a:xfrm>
              <a:blipFill rotWithShape="1">
                <a:blip r:embed="rId1"/>
                <a:stretch>
                  <a:fillRect b="-18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灯片编号占位符 151"/>
          <p:cNvSpPr>
            <a:spLocks noGrp="1"/>
          </p:cNvSpPr>
          <p:nvPr>
            <p:ph type="sldNum" idx="12"/>
          </p:nvPr>
        </p:nvSpPr>
        <p:spPr>
          <a:xfrm>
            <a:off x="9262110" y="6356350"/>
            <a:ext cx="2743200" cy="365125"/>
          </a:xfrm>
        </p:spPr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</a:fld>
            <a:endParaRPr lang="zh-CN"/>
          </a:p>
        </p:txBody>
      </p:sp>
      <p:grpSp>
        <p:nvGrpSpPr>
          <p:cNvPr id="46" name="组合 45"/>
          <p:cNvGrpSpPr/>
          <p:nvPr/>
        </p:nvGrpSpPr>
        <p:grpSpPr>
          <a:xfrm>
            <a:off x="5730875" y="3027045"/>
            <a:ext cx="6364605" cy="3440151"/>
            <a:chOff x="6815" y="4053"/>
            <a:chExt cx="10310" cy="5593"/>
          </a:xfrm>
        </p:grpSpPr>
        <p:grpSp>
          <p:nvGrpSpPr>
            <p:cNvPr id="124" name="组合 123"/>
            <p:cNvGrpSpPr/>
            <p:nvPr/>
          </p:nvGrpSpPr>
          <p:grpSpPr>
            <a:xfrm rot="0">
              <a:off x="6816" y="6405"/>
              <a:ext cx="9422" cy="599"/>
              <a:chOff x="6815" y="5996"/>
              <a:chExt cx="9422" cy="599"/>
            </a:xfrm>
          </p:grpSpPr>
          <p:sp>
            <p:nvSpPr>
              <p:cNvPr id="82" name="矩形 81"/>
              <p:cNvSpPr/>
              <p:nvPr/>
            </p:nvSpPr>
            <p:spPr>
              <a:xfrm>
                <a:off x="8339" y="6046"/>
                <a:ext cx="7197" cy="48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84" name="组合 83"/>
              <p:cNvGrpSpPr/>
              <p:nvPr/>
            </p:nvGrpSpPr>
            <p:grpSpPr>
              <a:xfrm rot="0">
                <a:off x="9202" y="6052"/>
                <a:ext cx="792" cy="499"/>
                <a:chOff x="8748" y="5869"/>
                <a:chExt cx="792" cy="499"/>
              </a:xfrm>
            </p:grpSpPr>
            <p:sp>
              <p:nvSpPr>
                <p:cNvPr id="85" name="矩形 84"/>
                <p:cNvSpPr/>
                <p:nvPr/>
              </p:nvSpPr>
              <p:spPr>
                <a:xfrm>
                  <a:off x="8748" y="5944"/>
                  <a:ext cx="766" cy="332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" name="文本框 3"/>
                <p:cNvSpPr txBox="1"/>
                <p:nvPr/>
              </p:nvSpPr>
              <p:spPr>
                <a:xfrm>
                  <a:off x="8748" y="5869"/>
                  <a:ext cx="792" cy="4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400"/>
                    <a:t>Old</a:t>
                  </a:r>
                  <a:endParaRPr lang="en-US" altLang="zh-CN" sz="1400"/>
                </a:p>
              </p:txBody>
            </p:sp>
          </p:grpSp>
          <p:grpSp>
            <p:nvGrpSpPr>
              <p:cNvPr id="87" name="组合 86"/>
              <p:cNvGrpSpPr/>
              <p:nvPr/>
            </p:nvGrpSpPr>
            <p:grpSpPr>
              <a:xfrm rot="0">
                <a:off x="14733" y="6051"/>
                <a:ext cx="865" cy="499"/>
                <a:chOff x="10914" y="6144"/>
                <a:chExt cx="865" cy="499"/>
              </a:xfrm>
            </p:grpSpPr>
            <p:sp>
              <p:nvSpPr>
                <p:cNvPr id="5" name="矩形 4"/>
                <p:cNvSpPr/>
                <p:nvPr/>
              </p:nvSpPr>
              <p:spPr>
                <a:xfrm>
                  <a:off x="10914" y="6219"/>
                  <a:ext cx="766" cy="3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6" name="文本框 5"/>
                <p:cNvSpPr txBox="1"/>
                <p:nvPr/>
              </p:nvSpPr>
              <p:spPr>
                <a:xfrm>
                  <a:off x="10914" y="6144"/>
                  <a:ext cx="865" cy="4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400"/>
                    <a:t>New</a:t>
                  </a:r>
                  <a:endParaRPr lang="en-US" altLang="zh-CN" sz="1400"/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 rot="0">
                <a:off x="10020" y="6051"/>
                <a:ext cx="792" cy="499"/>
                <a:chOff x="8748" y="5869"/>
                <a:chExt cx="792" cy="499"/>
              </a:xfrm>
            </p:grpSpPr>
            <p:sp>
              <p:nvSpPr>
                <p:cNvPr id="94" name="矩形 93"/>
                <p:cNvSpPr/>
                <p:nvPr/>
              </p:nvSpPr>
              <p:spPr>
                <a:xfrm>
                  <a:off x="8748" y="5944"/>
                  <a:ext cx="766" cy="332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" name="文本框 9"/>
                <p:cNvSpPr txBox="1"/>
                <p:nvPr/>
              </p:nvSpPr>
              <p:spPr>
                <a:xfrm>
                  <a:off x="8748" y="5869"/>
                  <a:ext cx="792" cy="4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400"/>
                    <a:t>Old</a:t>
                  </a:r>
                  <a:endParaRPr lang="en-US" altLang="zh-CN" sz="1400"/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 rot="0">
                <a:off x="11182" y="6045"/>
                <a:ext cx="792" cy="499"/>
                <a:chOff x="8748" y="5869"/>
                <a:chExt cx="792" cy="499"/>
              </a:xfrm>
            </p:grpSpPr>
            <p:sp>
              <p:nvSpPr>
                <p:cNvPr id="97" name="矩形 96"/>
                <p:cNvSpPr/>
                <p:nvPr/>
              </p:nvSpPr>
              <p:spPr>
                <a:xfrm>
                  <a:off x="8748" y="5944"/>
                  <a:ext cx="766" cy="332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4" name="文本框 43"/>
                <p:cNvSpPr txBox="1"/>
                <p:nvPr/>
              </p:nvSpPr>
              <p:spPr>
                <a:xfrm>
                  <a:off x="8748" y="5869"/>
                  <a:ext cx="792" cy="4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400"/>
                    <a:t>Old</a:t>
                  </a:r>
                  <a:endParaRPr lang="en-US" altLang="zh-CN" sz="1400"/>
                </a:p>
              </p:txBody>
            </p:sp>
          </p:grpSp>
          <p:sp>
            <p:nvSpPr>
              <p:cNvPr id="48" name="文本框 47"/>
              <p:cNvSpPr txBox="1"/>
              <p:nvPr/>
            </p:nvSpPr>
            <p:spPr>
              <a:xfrm>
                <a:off x="14268" y="5996"/>
                <a:ext cx="637" cy="43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/>
                  <a:t>...</a:t>
                </a:r>
                <a:endParaRPr lang="en-US" altLang="zh-CN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 rot="0">
                <a:off x="13626" y="6046"/>
                <a:ext cx="865" cy="499"/>
                <a:chOff x="10914" y="6144"/>
                <a:chExt cx="865" cy="499"/>
              </a:xfrm>
            </p:grpSpPr>
            <p:sp>
              <p:nvSpPr>
                <p:cNvPr id="101" name="矩形 100"/>
                <p:cNvSpPr/>
                <p:nvPr/>
              </p:nvSpPr>
              <p:spPr>
                <a:xfrm>
                  <a:off x="10914" y="6219"/>
                  <a:ext cx="766" cy="3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0" name="文本框 49"/>
                <p:cNvSpPr txBox="1"/>
                <p:nvPr/>
              </p:nvSpPr>
              <p:spPr>
                <a:xfrm>
                  <a:off x="10914" y="6144"/>
                  <a:ext cx="865" cy="4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400"/>
                    <a:t>New</a:t>
                  </a:r>
                  <a:endParaRPr lang="en-US" altLang="zh-CN" sz="1400"/>
                </a:p>
              </p:txBody>
            </p:sp>
          </p:grpSp>
          <p:grpSp>
            <p:nvGrpSpPr>
              <p:cNvPr id="105" name="组合 104"/>
              <p:cNvGrpSpPr/>
              <p:nvPr/>
            </p:nvGrpSpPr>
            <p:grpSpPr>
              <a:xfrm rot="0">
                <a:off x="12000" y="6045"/>
                <a:ext cx="865" cy="499"/>
                <a:chOff x="10914" y="6144"/>
                <a:chExt cx="865" cy="499"/>
              </a:xfrm>
            </p:grpSpPr>
            <p:sp>
              <p:nvSpPr>
                <p:cNvPr id="51" name="矩形 50"/>
                <p:cNvSpPr/>
                <p:nvPr/>
              </p:nvSpPr>
              <p:spPr>
                <a:xfrm>
                  <a:off x="10914" y="6219"/>
                  <a:ext cx="766" cy="3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2" name="文本框 51"/>
                <p:cNvSpPr txBox="1"/>
                <p:nvPr/>
              </p:nvSpPr>
              <p:spPr>
                <a:xfrm>
                  <a:off x="10914" y="6144"/>
                  <a:ext cx="865" cy="4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400"/>
                    <a:t>New</a:t>
                  </a:r>
                  <a:endParaRPr lang="en-US" altLang="zh-CN" sz="1400"/>
                </a:p>
              </p:txBody>
            </p:sp>
          </p:grpSp>
          <p:grpSp>
            <p:nvGrpSpPr>
              <p:cNvPr id="53" name="组合 52"/>
              <p:cNvGrpSpPr/>
              <p:nvPr/>
            </p:nvGrpSpPr>
            <p:grpSpPr>
              <a:xfrm rot="0">
                <a:off x="8384" y="6052"/>
                <a:ext cx="792" cy="499"/>
                <a:chOff x="8748" y="5869"/>
                <a:chExt cx="792" cy="499"/>
              </a:xfrm>
            </p:grpSpPr>
            <p:sp>
              <p:nvSpPr>
                <p:cNvPr id="54" name="矩形 53"/>
                <p:cNvSpPr/>
                <p:nvPr/>
              </p:nvSpPr>
              <p:spPr>
                <a:xfrm>
                  <a:off x="8748" y="5944"/>
                  <a:ext cx="766" cy="332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14" name="文本框 113"/>
                <p:cNvSpPr txBox="1"/>
                <p:nvPr/>
              </p:nvSpPr>
              <p:spPr>
                <a:xfrm>
                  <a:off x="8748" y="5869"/>
                  <a:ext cx="792" cy="4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400"/>
                    <a:t>Old</a:t>
                  </a:r>
                  <a:endParaRPr lang="en-US" altLang="zh-CN" sz="1400"/>
                </a:p>
              </p:txBody>
            </p:sp>
          </p:grpSp>
          <p:sp>
            <p:nvSpPr>
              <p:cNvPr id="55" name="左箭头 54"/>
              <p:cNvSpPr/>
              <p:nvPr/>
            </p:nvSpPr>
            <p:spPr>
              <a:xfrm>
                <a:off x="15724" y="6052"/>
                <a:ext cx="513" cy="524"/>
              </a:xfrm>
              <a:prstGeom prst="lef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8" name="文本框 117"/>
              <p:cNvSpPr txBox="1"/>
              <p:nvPr/>
            </p:nvSpPr>
            <p:spPr>
              <a:xfrm>
                <a:off x="6815" y="5996"/>
                <a:ext cx="1510" cy="5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>
                    <a:cs typeface="+mn-lt"/>
                  </a:rPr>
                  <a:t>Stage 2</a:t>
                </a:r>
                <a:endParaRPr lang="en-US" altLang="zh-CN">
                  <a:cs typeface="+mn-lt"/>
                </a:endParaRPr>
              </a:p>
            </p:txBody>
          </p:sp>
          <p:sp>
            <p:nvSpPr>
              <p:cNvPr id="119" name="文本框 118"/>
              <p:cNvSpPr txBox="1"/>
              <p:nvPr/>
            </p:nvSpPr>
            <p:spPr>
              <a:xfrm>
                <a:off x="10689" y="5996"/>
                <a:ext cx="637" cy="43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/>
                  <a:t>...</a:t>
                </a:r>
                <a:endParaRPr lang="en-US" altLang="zh-CN"/>
              </a:p>
            </p:txBody>
          </p:sp>
          <p:grpSp>
            <p:nvGrpSpPr>
              <p:cNvPr id="56" name="组合 55"/>
              <p:cNvGrpSpPr/>
              <p:nvPr/>
            </p:nvGrpSpPr>
            <p:grpSpPr>
              <a:xfrm rot="0">
                <a:off x="12809" y="6045"/>
                <a:ext cx="865" cy="499"/>
                <a:chOff x="10914" y="6144"/>
                <a:chExt cx="865" cy="499"/>
              </a:xfrm>
            </p:grpSpPr>
            <p:sp>
              <p:nvSpPr>
                <p:cNvPr id="121" name="矩形 120"/>
                <p:cNvSpPr/>
                <p:nvPr/>
              </p:nvSpPr>
              <p:spPr>
                <a:xfrm>
                  <a:off x="10914" y="6219"/>
                  <a:ext cx="766" cy="3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22" name="文本框 121"/>
                <p:cNvSpPr txBox="1"/>
                <p:nvPr/>
              </p:nvSpPr>
              <p:spPr>
                <a:xfrm>
                  <a:off x="10914" y="6144"/>
                  <a:ext cx="865" cy="4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400"/>
                    <a:t>New</a:t>
                  </a:r>
                  <a:endParaRPr lang="en-US" altLang="zh-CN" sz="1400"/>
                </a:p>
              </p:txBody>
            </p:sp>
          </p:grpSp>
        </p:grpSp>
        <p:grpSp>
          <p:nvGrpSpPr>
            <p:cNvPr id="57" name="组合 56"/>
            <p:cNvGrpSpPr/>
            <p:nvPr/>
          </p:nvGrpSpPr>
          <p:grpSpPr>
            <a:xfrm>
              <a:off x="6815" y="8104"/>
              <a:ext cx="9422" cy="599"/>
              <a:chOff x="6815" y="8317"/>
              <a:chExt cx="9422" cy="599"/>
            </a:xfrm>
          </p:grpSpPr>
          <p:sp>
            <p:nvSpPr>
              <p:cNvPr id="126" name="矩形 125"/>
              <p:cNvSpPr/>
              <p:nvPr/>
            </p:nvSpPr>
            <p:spPr>
              <a:xfrm>
                <a:off x="8339" y="8367"/>
                <a:ext cx="7197" cy="48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130" name="组合 129"/>
              <p:cNvGrpSpPr/>
              <p:nvPr/>
            </p:nvGrpSpPr>
            <p:grpSpPr>
              <a:xfrm rot="0">
                <a:off x="14686" y="8366"/>
                <a:ext cx="865" cy="499"/>
                <a:chOff x="10914" y="6144"/>
                <a:chExt cx="865" cy="499"/>
              </a:xfrm>
            </p:grpSpPr>
            <p:sp>
              <p:nvSpPr>
                <p:cNvPr id="131" name="矩形 130"/>
                <p:cNvSpPr/>
                <p:nvPr/>
              </p:nvSpPr>
              <p:spPr>
                <a:xfrm>
                  <a:off x="10914" y="6219"/>
                  <a:ext cx="766" cy="3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2" name="文本框 131"/>
                <p:cNvSpPr txBox="1"/>
                <p:nvPr/>
              </p:nvSpPr>
              <p:spPr>
                <a:xfrm>
                  <a:off x="10914" y="6144"/>
                  <a:ext cx="865" cy="4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400"/>
                    <a:t>New</a:t>
                  </a:r>
                  <a:endParaRPr lang="en-US" altLang="zh-CN" sz="1400"/>
                </a:p>
              </p:txBody>
            </p:sp>
          </p:grpSp>
          <p:sp>
            <p:nvSpPr>
              <p:cNvPr id="139" name="文本框 138"/>
              <p:cNvSpPr txBox="1"/>
              <p:nvPr/>
            </p:nvSpPr>
            <p:spPr>
              <a:xfrm>
                <a:off x="14184" y="8317"/>
                <a:ext cx="637" cy="43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/>
                  <a:t>...</a:t>
                </a:r>
                <a:endParaRPr lang="en-US" altLang="zh-CN"/>
              </a:p>
            </p:txBody>
          </p:sp>
          <p:grpSp>
            <p:nvGrpSpPr>
              <p:cNvPr id="59" name="组合 58"/>
              <p:cNvGrpSpPr/>
              <p:nvPr/>
            </p:nvGrpSpPr>
            <p:grpSpPr>
              <a:xfrm rot="0">
                <a:off x="13459" y="8366"/>
                <a:ext cx="865" cy="499"/>
                <a:chOff x="10914" y="6144"/>
                <a:chExt cx="865" cy="499"/>
              </a:xfrm>
            </p:grpSpPr>
            <p:sp>
              <p:nvSpPr>
                <p:cNvPr id="141" name="矩形 140"/>
                <p:cNvSpPr/>
                <p:nvPr/>
              </p:nvSpPr>
              <p:spPr>
                <a:xfrm>
                  <a:off x="10914" y="6219"/>
                  <a:ext cx="766" cy="3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42" name="文本框 141"/>
                <p:cNvSpPr txBox="1"/>
                <p:nvPr/>
              </p:nvSpPr>
              <p:spPr>
                <a:xfrm>
                  <a:off x="10914" y="6144"/>
                  <a:ext cx="865" cy="4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400"/>
                    <a:t>New</a:t>
                  </a:r>
                  <a:endParaRPr lang="en-US" altLang="zh-CN" sz="1400"/>
                </a:p>
              </p:txBody>
            </p:sp>
          </p:grpSp>
          <p:grpSp>
            <p:nvGrpSpPr>
              <p:cNvPr id="143" name="组合 142"/>
              <p:cNvGrpSpPr/>
              <p:nvPr/>
            </p:nvGrpSpPr>
            <p:grpSpPr>
              <a:xfrm rot="0">
                <a:off x="11729" y="8366"/>
                <a:ext cx="865" cy="499"/>
                <a:chOff x="10914" y="6144"/>
                <a:chExt cx="865" cy="499"/>
              </a:xfrm>
            </p:grpSpPr>
            <p:sp>
              <p:nvSpPr>
                <p:cNvPr id="144" name="矩形 143"/>
                <p:cNvSpPr/>
                <p:nvPr/>
              </p:nvSpPr>
              <p:spPr>
                <a:xfrm>
                  <a:off x="10914" y="6219"/>
                  <a:ext cx="766" cy="3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60" name="文本框 59"/>
                <p:cNvSpPr txBox="1"/>
                <p:nvPr/>
              </p:nvSpPr>
              <p:spPr>
                <a:xfrm>
                  <a:off x="10914" y="6144"/>
                  <a:ext cx="865" cy="4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400"/>
                    <a:t>New</a:t>
                  </a:r>
                  <a:endParaRPr lang="en-US" altLang="zh-CN" sz="1400"/>
                </a:p>
              </p:txBody>
            </p:sp>
          </p:grpSp>
          <p:sp>
            <p:nvSpPr>
              <p:cNvPr id="149" name="左箭头 148"/>
              <p:cNvSpPr/>
              <p:nvPr/>
            </p:nvSpPr>
            <p:spPr>
              <a:xfrm>
                <a:off x="15724" y="8373"/>
                <a:ext cx="513" cy="524"/>
              </a:xfrm>
              <a:prstGeom prst="lef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0" name="文本框 149"/>
              <p:cNvSpPr txBox="1"/>
              <p:nvPr/>
            </p:nvSpPr>
            <p:spPr>
              <a:xfrm>
                <a:off x="6815" y="8317"/>
                <a:ext cx="1510" cy="5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>
                    <a:cs typeface="+mn-lt"/>
                  </a:rPr>
                  <a:t>Stage 3</a:t>
                </a:r>
                <a:endParaRPr lang="en-US" altLang="zh-CN">
                  <a:cs typeface="+mn-lt"/>
                </a:endParaRPr>
              </a:p>
            </p:txBody>
          </p:sp>
          <p:grpSp>
            <p:nvGrpSpPr>
              <p:cNvPr id="61" name="组合 60"/>
              <p:cNvGrpSpPr/>
              <p:nvPr/>
            </p:nvGrpSpPr>
            <p:grpSpPr>
              <a:xfrm rot="0">
                <a:off x="12594" y="8366"/>
                <a:ext cx="865" cy="499"/>
                <a:chOff x="10914" y="6144"/>
                <a:chExt cx="865" cy="499"/>
              </a:xfrm>
            </p:grpSpPr>
            <p:sp>
              <p:nvSpPr>
                <p:cNvPr id="153" name="矩形 152"/>
                <p:cNvSpPr/>
                <p:nvPr/>
              </p:nvSpPr>
              <p:spPr>
                <a:xfrm>
                  <a:off x="10914" y="6219"/>
                  <a:ext cx="766" cy="3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62" name="文本框 61"/>
                <p:cNvSpPr txBox="1"/>
                <p:nvPr/>
              </p:nvSpPr>
              <p:spPr>
                <a:xfrm>
                  <a:off x="10914" y="6144"/>
                  <a:ext cx="865" cy="4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400"/>
                    <a:t>New</a:t>
                  </a:r>
                  <a:endParaRPr lang="en-US" altLang="zh-CN" sz="1400"/>
                </a:p>
              </p:txBody>
            </p:sp>
          </p:grpSp>
          <p:grpSp>
            <p:nvGrpSpPr>
              <p:cNvPr id="63" name="组合 62"/>
              <p:cNvGrpSpPr/>
              <p:nvPr/>
            </p:nvGrpSpPr>
            <p:grpSpPr>
              <a:xfrm rot="0">
                <a:off x="8410" y="8373"/>
                <a:ext cx="865" cy="499"/>
                <a:chOff x="10914" y="6144"/>
                <a:chExt cx="865" cy="499"/>
              </a:xfrm>
            </p:grpSpPr>
            <p:sp>
              <p:nvSpPr>
                <p:cNvPr id="156" name="矩形 155"/>
                <p:cNvSpPr/>
                <p:nvPr/>
              </p:nvSpPr>
              <p:spPr>
                <a:xfrm>
                  <a:off x="10914" y="6219"/>
                  <a:ext cx="766" cy="3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64" name="文本框 63"/>
                <p:cNvSpPr txBox="1"/>
                <p:nvPr/>
              </p:nvSpPr>
              <p:spPr>
                <a:xfrm>
                  <a:off x="10914" y="6144"/>
                  <a:ext cx="865" cy="4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400"/>
                    <a:t>New</a:t>
                  </a:r>
                  <a:endParaRPr lang="en-US" altLang="zh-CN" sz="1400"/>
                </a:p>
              </p:txBody>
            </p:sp>
          </p:grpSp>
          <p:grpSp>
            <p:nvGrpSpPr>
              <p:cNvPr id="158" name="组合 157"/>
              <p:cNvGrpSpPr/>
              <p:nvPr/>
            </p:nvGrpSpPr>
            <p:grpSpPr>
              <a:xfrm rot="0">
                <a:off x="9228" y="8374"/>
                <a:ext cx="865" cy="499"/>
                <a:chOff x="10914" y="6144"/>
                <a:chExt cx="865" cy="499"/>
              </a:xfrm>
            </p:grpSpPr>
            <p:sp>
              <p:nvSpPr>
                <p:cNvPr id="65" name="矩形 64"/>
                <p:cNvSpPr/>
                <p:nvPr/>
              </p:nvSpPr>
              <p:spPr>
                <a:xfrm>
                  <a:off x="10914" y="6219"/>
                  <a:ext cx="766" cy="3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60" name="文本框 159"/>
                <p:cNvSpPr txBox="1"/>
                <p:nvPr/>
              </p:nvSpPr>
              <p:spPr>
                <a:xfrm>
                  <a:off x="10914" y="6144"/>
                  <a:ext cx="865" cy="4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400"/>
                    <a:t>New</a:t>
                  </a:r>
                  <a:endParaRPr lang="en-US" altLang="zh-CN" sz="1400"/>
                </a:p>
              </p:txBody>
            </p:sp>
          </p:grpSp>
          <p:grpSp>
            <p:nvGrpSpPr>
              <p:cNvPr id="161" name="组合 160"/>
              <p:cNvGrpSpPr/>
              <p:nvPr/>
            </p:nvGrpSpPr>
            <p:grpSpPr>
              <a:xfrm rot="0">
                <a:off x="10046" y="8372"/>
                <a:ext cx="865" cy="499"/>
                <a:chOff x="10914" y="6144"/>
                <a:chExt cx="865" cy="499"/>
              </a:xfrm>
            </p:grpSpPr>
            <p:sp>
              <p:nvSpPr>
                <p:cNvPr id="162" name="矩形 161"/>
                <p:cNvSpPr/>
                <p:nvPr/>
              </p:nvSpPr>
              <p:spPr>
                <a:xfrm>
                  <a:off x="10914" y="6219"/>
                  <a:ext cx="766" cy="3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63" name="文本框 162"/>
                <p:cNvSpPr txBox="1"/>
                <p:nvPr/>
              </p:nvSpPr>
              <p:spPr>
                <a:xfrm>
                  <a:off x="10914" y="6144"/>
                  <a:ext cx="865" cy="4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400"/>
                    <a:t>New</a:t>
                  </a:r>
                  <a:endParaRPr lang="en-US" altLang="zh-CN" sz="1400"/>
                </a:p>
              </p:txBody>
            </p:sp>
          </p:grpSp>
          <p:grpSp>
            <p:nvGrpSpPr>
              <p:cNvPr id="164" name="组合 163"/>
              <p:cNvGrpSpPr/>
              <p:nvPr/>
            </p:nvGrpSpPr>
            <p:grpSpPr>
              <a:xfrm rot="0">
                <a:off x="10864" y="8375"/>
                <a:ext cx="865" cy="499"/>
                <a:chOff x="10914" y="6144"/>
                <a:chExt cx="865" cy="499"/>
              </a:xfrm>
            </p:grpSpPr>
            <p:sp>
              <p:nvSpPr>
                <p:cNvPr id="165" name="矩形 164"/>
                <p:cNvSpPr/>
                <p:nvPr/>
              </p:nvSpPr>
              <p:spPr>
                <a:xfrm>
                  <a:off x="10914" y="6219"/>
                  <a:ext cx="766" cy="3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66" name="文本框 165"/>
                <p:cNvSpPr txBox="1"/>
                <p:nvPr/>
              </p:nvSpPr>
              <p:spPr>
                <a:xfrm>
                  <a:off x="10914" y="6144"/>
                  <a:ext cx="865" cy="4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400"/>
                    <a:t>New</a:t>
                  </a:r>
                  <a:endParaRPr lang="en-US" altLang="zh-CN" sz="1400"/>
                </a:p>
              </p:txBody>
            </p:sp>
          </p:grpSp>
        </p:grpSp>
        <p:grpSp>
          <p:nvGrpSpPr>
            <p:cNvPr id="66" name="组合 65"/>
            <p:cNvGrpSpPr/>
            <p:nvPr/>
          </p:nvGrpSpPr>
          <p:grpSpPr>
            <a:xfrm>
              <a:off x="6815" y="4053"/>
              <a:ext cx="10310" cy="2195"/>
              <a:chOff x="6815" y="4053"/>
              <a:chExt cx="10310" cy="2195"/>
            </a:xfrm>
          </p:grpSpPr>
          <p:grpSp>
            <p:nvGrpSpPr>
              <p:cNvPr id="77" name="组合 76"/>
              <p:cNvGrpSpPr/>
              <p:nvPr/>
            </p:nvGrpSpPr>
            <p:grpSpPr>
              <a:xfrm rot="0">
                <a:off x="6815" y="4053"/>
                <a:ext cx="10310" cy="1239"/>
                <a:chOff x="6815" y="4053"/>
                <a:chExt cx="10310" cy="1239"/>
              </a:xfrm>
            </p:grpSpPr>
            <p:grpSp>
              <p:nvGrpSpPr>
                <p:cNvPr id="70" name="组合 69"/>
                <p:cNvGrpSpPr/>
                <p:nvPr/>
              </p:nvGrpSpPr>
              <p:grpSpPr>
                <a:xfrm>
                  <a:off x="8339" y="4053"/>
                  <a:ext cx="7211" cy="1195"/>
                  <a:chOff x="8339" y="4053"/>
                  <a:chExt cx="7211" cy="1195"/>
                </a:xfrm>
              </p:grpSpPr>
              <p:sp>
                <p:nvSpPr>
                  <p:cNvPr id="71" name="矩形 70"/>
                  <p:cNvSpPr/>
                  <p:nvPr/>
                </p:nvSpPr>
                <p:spPr>
                  <a:xfrm>
                    <a:off x="8339" y="4743"/>
                    <a:ext cx="7197" cy="481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" name="文本框 71"/>
                  <p:cNvSpPr txBox="1"/>
                  <p:nvPr/>
                </p:nvSpPr>
                <p:spPr>
                  <a:xfrm>
                    <a:off x="10690" y="4053"/>
                    <a:ext cx="2435" cy="5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sz="1600"/>
                      <a:t>Replay Buffer</a:t>
                    </a:r>
                    <a:endParaRPr lang="en-US" altLang="zh-CN" sz="1600"/>
                  </a:p>
                </p:txBody>
              </p:sp>
              <p:grpSp>
                <p:nvGrpSpPr>
                  <p:cNvPr id="74" name="组合 73"/>
                  <p:cNvGrpSpPr/>
                  <p:nvPr/>
                </p:nvGrpSpPr>
                <p:grpSpPr>
                  <a:xfrm>
                    <a:off x="9228" y="4749"/>
                    <a:ext cx="792" cy="499"/>
                    <a:chOff x="8748" y="5869"/>
                    <a:chExt cx="792" cy="499"/>
                  </a:xfrm>
                </p:grpSpPr>
                <p:sp>
                  <p:nvSpPr>
                    <p:cNvPr id="75" name="矩形 74"/>
                    <p:cNvSpPr/>
                    <p:nvPr/>
                  </p:nvSpPr>
                  <p:spPr>
                    <a:xfrm>
                      <a:off x="8748" y="5944"/>
                      <a:ext cx="766" cy="332"/>
                    </a:xfrm>
                    <a:prstGeom prst="rect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" name="文本框 75"/>
                    <p:cNvSpPr txBox="1"/>
                    <p:nvPr/>
                  </p:nvSpPr>
                  <p:spPr>
                    <a:xfrm>
                      <a:off x="8748" y="5869"/>
                      <a:ext cx="792" cy="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:r>
                        <a:rPr lang="en-US" altLang="zh-CN" sz="1400"/>
                        <a:t>Old</a:t>
                      </a:r>
                      <a:endParaRPr lang="en-US" altLang="zh-CN" sz="1400"/>
                    </a:p>
                  </p:txBody>
                </p:sp>
              </p:grpSp>
              <p:grpSp>
                <p:nvGrpSpPr>
                  <p:cNvPr id="78" name="组合 77"/>
                  <p:cNvGrpSpPr/>
                  <p:nvPr/>
                </p:nvGrpSpPr>
                <p:grpSpPr>
                  <a:xfrm>
                    <a:off x="14685" y="4748"/>
                    <a:ext cx="865" cy="499"/>
                    <a:chOff x="10914" y="6144"/>
                    <a:chExt cx="865" cy="499"/>
                  </a:xfrm>
                </p:grpSpPr>
                <p:sp>
                  <p:nvSpPr>
                    <p:cNvPr id="79" name="矩形 78"/>
                    <p:cNvSpPr/>
                    <p:nvPr/>
                  </p:nvSpPr>
                  <p:spPr>
                    <a:xfrm>
                      <a:off x="10914" y="6219"/>
                      <a:ext cx="766" cy="332"/>
                    </a:xfrm>
                    <a:prstGeom prst="rect">
                      <a:avLst/>
                    </a:prstGeom>
                    <a:solidFill>
                      <a:schemeClr val="accent2">
                        <a:lumMod val="60000"/>
                        <a:lumOff val="4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" name="文本框 79"/>
                    <p:cNvSpPr txBox="1"/>
                    <p:nvPr/>
                  </p:nvSpPr>
                  <p:spPr>
                    <a:xfrm>
                      <a:off x="10914" y="6144"/>
                      <a:ext cx="865" cy="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:r>
                        <a:rPr lang="en-US" altLang="zh-CN" sz="1400"/>
                        <a:t>New</a:t>
                      </a:r>
                      <a:endParaRPr lang="en-US" altLang="zh-CN" sz="1400"/>
                    </a:p>
                  </p:txBody>
                </p:sp>
              </p:grpSp>
              <p:grpSp>
                <p:nvGrpSpPr>
                  <p:cNvPr id="81" name="组合 80"/>
                  <p:cNvGrpSpPr/>
                  <p:nvPr/>
                </p:nvGrpSpPr>
                <p:grpSpPr>
                  <a:xfrm>
                    <a:off x="10046" y="4748"/>
                    <a:ext cx="792" cy="499"/>
                    <a:chOff x="8748" y="5869"/>
                    <a:chExt cx="792" cy="499"/>
                  </a:xfrm>
                </p:grpSpPr>
                <p:sp>
                  <p:nvSpPr>
                    <p:cNvPr id="83" name="矩形 82"/>
                    <p:cNvSpPr/>
                    <p:nvPr/>
                  </p:nvSpPr>
                  <p:spPr>
                    <a:xfrm>
                      <a:off x="8748" y="5944"/>
                      <a:ext cx="766" cy="332"/>
                    </a:xfrm>
                    <a:prstGeom prst="rect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" name="文本框 87"/>
                    <p:cNvSpPr txBox="1"/>
                    <p:nvPr/>
                  </p:nvSpPr>
                  <p:spPr>
                    <a:xfrm>
                      <a:off x="8748" y="5869"/>
                      <a:ext cx="792" cy="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:r>
                        <a:rPr lang="en-US" altLang="zh-CN" sz="1400"/>
                        <a:t>Old</a:t>
                      </a:r>
                      <a:endParaRPr lang="en-US" altLang="zh-CN" sz="1400"/>
                    </a:p>
                  </p:txBody>
                </p:sp>
              </p:grpSp>
              <p:grpSp>
                <p:nvGrpSpPr>
                  <p:cNvPr id="116" name="组合 115"/>
                  <p:cNvGrpSpPr/>
                  <p:nvPr/>
                </p:nvGrpSpPr>
                <p:grpSpPr>
                  <a:xfrm>
                    <a:off x="10864" y="4747"/>
                    <a:ext cx="792" cy="499"/>
                    <a:chOff x="8748" y="5869"/>
                    <a:chExt cx="792" cy="499"/>
                  </a:xfrm>
                </p:grpSpPr>
                <p:sp>
                  <p:nvSpPr>
                    <p:cNvPr id="125" name="矩形 124"/>
                    <p:cNvSpPr/>
                    <p:nvPr/>
                  </p:nvSpPr>
                  <p:spPr>
                    <a:xfrm>
                      <a:off x="8748" y="5944"/>
                      <a:ext cx="766" cy="332"/>
                    </a:xfrm>
                    <a:prstGeom prst="rect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7" name="文本框 126"/>
                    <p:cNvSpPr txBox="1"/>
                    <p:nvPr/>
                  </p:nvSpPr>
                  <p:spPr>
                    <a:xfrm>
                      <a:off x="8748" y="5869"/>
                      <a:ext cx="792" cy="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:r>
                        <a:rPr lang="en-US" altLang="zh-CN" sz="1400"/>
                        <a:t>Old</a:t>
                      </a:r>
                      <a:endParaRPr lang="en-US" altLang="zh-CN" sz="1400"/>
                    </a:p>
                  </p:txBody>
                </p:sp>
              </p:grpSp>
              <p:sp>
                <p:nvSpPr>
                  <p:cNvPr id="128" name="文本框 127"/>
                  <p:cNvSpPr txBox="1"/>
                  <p:nvPr/>
                </p:nvSpPr>
                <p:spPr>
                  <a:xfrm>
                    <a:off x="11656" y="4633"/>
                    <a:ext cx="637" cy="43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p>
                    <a:r>
                      <a:rPr lang="en-US" altLang="zh-CN"/>
                      <a:t>...</a:t>
                    </a:r>
                    <a:endParaRPr lang="en-US" altLang="zh-CN"/>
                  </a:p>
                </p:txBody>
              </p:sp>
              <p:grpSp>
                <p:nvGrpSpPr>
                  <p:cNvPr id="129" name="组合 128"/>
                  <p:cNvGrpSpPr/>
                  <p:nvPr/>
                </p:nvGrpSpPr>
                <p:grpSpPr>
                  <a:xfrm>
                    <a:off x="13868" y="4743"/>
                    <a:ext cx="865" cy="499"/>
                    <a:chOff x="10914" y="6144"/>
                    <a:chExt cx="865" cy="499"/>
                  </a:xfrm>
                </p:grpSpPr>
                <p:sp>
                  <p:nvSpPr>
                    <p:cNvPr id="146" name="矩形 145"/>
                    <p:cNvSpPr/>
                    <p:nvPr/>
                  </p:nvSpPr>
                  <p:spPr>
                    <a:xfrm>
                      <a:off x="10914" y="6219"/>
                      <a:ext cx="766" cy="332"/>
                    </a:xfrm>
                    <a:prstGeom prst="rect">
                      <a:avLst/>
                    </a:prstGeom>
                    <a:solidFill>
                      <a:schemeClr val="accent2">
                        <a:lumMod val="60000"/>
                        <a:lumOff val="4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7" name="文本框 146"/>
                    <p:cNvSpPr txBox="1"/>
                    <p:nvPr/>
                  </p:nvSpPr>
                  <p:spPr>
                    <a:xfrm>
                      <a:off x="10914" y="6144"/>
                      <a:ext cx="865" cy="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:r>
                        <a:rPr lang="en-US" altLang="zh-CN" sz="1400"/>
                        <a:t>New</a:t>
                      </a:r>
                      <a:endParaRPr lang="en-US" altLang="zh-CN" sz="1400"/>
                    </a:p>
                  </p:txBody>
                </p:sp>
              </p:grpSp>
              <p:grpSp>
                <p:nvGrpSpPr>
                  <p:cNvPr id="148" name="组合 147"/>
                  <p:cNvGrpSpPr/>
                  <p:nvPr/>
                </p:nvGrpSpPr>
                <p:grpSpPr>
                  <a:xfrm>
                    <a:off x="13051" y="4744"/>
                    <a:ext cx="865" cy="499"/>
                    <a:chOff x="10914" y="6144"/>
                    <a:chExt cx="865" cy="499"/>
                  </a:xfrm>
                </p:grpSpPr>
                <p:sp>
                  <p:nvSpPr>
                    <p:cNvPr id="167" name="矩形 166"/>
                    <p:cNvSpPr/>
                    <p:nvPr/>
                  </p:nvSpPr>
                  <p:spPr>
                    <a:xfrm>
                      <a:off x="10914" y="6219"/>
                      <a:ext cx="766" cy="332"/>
                    </a:xfrm>
                    <a:prstGeom prst="rect">
                      <a:avLst/>
                    </a:prstGeom>
                    <a:solidFill>
                      <a:schemeClr val="accent2">
                        <a:lumMod val="60000"/>
                        <a:lumOff val="4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8" name="文本框 167"/>
                    <p:cNvSpPr txBox="1"/>
                    <p:nvPr/>
                  </p:nvSpPr>
                  <p:spPr>
                    <a:xfrm>
                      <a:off x="10914" y="6144"/>
                      <a:ext cx="865" cy="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:r>
                        <a:rPr lang="en-US" altLang="zh-CN" sz="1400"/>
                        <a:t>New</a:t>
                      </a:r>
                      <a:endParaRPr lang="en-US" altLang="zh-CN" sz="1400"/>
                    </a:p>
                  </p:txBody>
                </p:sp>
              </p:grpSp>
              <p:grpSp>
                <p:nvGrpSpPr>
                  <p:cNvPr id="169" name="组合 168"/>
                  <p:cNvGrpSpPr/>
                  <p:nvPr/>
                </p:nvGrpSpPr>
                <p:grpSpPr>
                  <a:xfrm>
                    <a:off x="12242" y="4741"/>
                    <a:ext cx="792" cy="499"/>
                    <a:chOff x="8748" y="5869"/>
                    <a:chExt cx="792" cy="499"/>
                  </a:xfrm>
                </p:grpSpPr>
                <p:sp>
                  <p:nvSpPr>
                    <p:cNvPr id="170" name="矩形 169"/>
                    <p:cNvSpPr/>
                    <p:nvPr/>
                  </p:nvSpPr>
                  <p:spPr>
                    <a:xfrm>
                      <a:off x="8748" y="5944"/>
                      <a:ext cx="766" cy="332"/>
                    </a:xfrm>
                    <a:prstGeom prst="rect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1" name="文本框 170"/>
                    <p:cNvSpPr txBox="1"/>
                    <p:nvPr/>
                  </p:nvSpPr>
                  <p:spPr>
                    <a:xfrm>
                      <a:off x="8748" y="5869"/>
                      <a:ext cx="792" cy="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:r>
                        <a:rPr lang="en-US" altLang="zh-CN" sz="1400"/>
                        <a:t>Old</a:t>
                      </a:r>
                      <a:endParaRPr lang="en-US" altLang="zh-CN" sz="1400"/>
                    </a:p>
                  </p:txBody>
                </p:sp>
              </p:grpSp>
              <p:grpSp>
                <p:nvGrpSpPr>
                  <p:cNvPr id="172" name="组合 171"/>
                  <p:cNvGrpSpPr/>
                  <p:nvPr/>
                </p:nvGrpSpPr>
                <p:grpSpPr>
                  <a:xfrm>
                    <a:off x="8410" y="4749"/>
                    <a:ext cx="792" cy="499"/>
                    <a:chOff x="8748" y="5869"/>
                    <a:chExt cx="792" cy="499"/>
                  </a:xfrm>
                </p:grpSpPr>
                <p:sp>
                  <p:nvSpPr>
                    <p:cNvPr id="173" name="矩形 172"/>
                    <p:cNvSpPr/>
                    <p:nvPr/>
                  </p:nvSpPr>
                  <p:spPr>
                    <a:xfrm>
                      <a:off x="8748" y="5944"/>
                      <a:ext cx="766" cy="332"/>
                    </a:xfrm>
                    <a:prstGeom prst="rect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6" name="文本框 185"/>
                    <p:cNvSpPr txBox="1"/>
                    <p:nvPr/>
                  </p:nvSpPr>
                  <p:spPr>
                    <a:xfrm>
                      <a:off x="8748" y="5869"/>
                      <a:ext cx="792" cy="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:r>
                        <a:rPr lang="en-US" altLang="zh-CN" sz="1400"/>
                        <a:t>Old</a:t>
                      </a:r>
                      <a:endParaRPr lang="en-US" altLang="zh-CN" sz="1400"/>
                    </a:p>
                  </p:txBody>
                </p:sp>
              </p:grpSp>
            </p:grpSp>
            <p:sp>
              <p:nvSpPr>
                <p:cNvPr id="187" name="左箭头 186"/>
                <p:cNvSpPr/>
                <p:nvPr/>
              </p:nvSpPr>
              <p:spPr>
                <a:xfrm>
                  <a:off x="15724" y="4749"/>
                  <a:ext cx="513" cy="524"/>
                </a:xfrm>
                <a:prstGeom prst="leftArrow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88" name="文本框 187"/>
                <p:cNvSpPr txBox="1"/>
                <p:nvPr/>
              </p:nvSpPr>
              <p:spPr>
                <a:xfrm>
                  <a:off x="13964" y="4053"/>
                  <a:ext cx="3161" cy="5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zh-CN" altLang="en-US" sz="1600">
                      <a:cs typeface="+mn-lt"/>
                    </a:rPr>
                    <a:t>Store a </a:t>
                  </a:r>
                  <a:r>
                    <a:rPr lang="en-US" altLang="zh-CN" sz="1600">
                      <a:cs typeface="+mn-lt"/>
                      <a:sym typeface="+mn-ea"/>
                    </a:rPr>
                    <a:t>transaction</a:t>
                  </a:r>
                  <a:endParaRPr lang="en-US" altLang="zh-CN" sz="1600">
                    <a:cs typeface="+mn-lt"/>
                    <a:sym typeface="+mn-ea"/>
                  </a:endParaRPr>
                </a:p>
              </p:txBody>
            </p:sp>
            <p:sp>
              <p:nvSpPr>
                <p:cNvPr id="189" name="文本框 188"/>
                <p:cNvSpPr txBox="1"/>
                <p:nvPr/>
              </p:nvSpPr>
              <p:spPr>
                <a:xfrm>
                  <a:off x="6815" y="4693"/>
                  <a:ext cx="1510" cy="5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>
                      <a:cs typeface="+mn-lt"/>
                    </a:rPr>
                    <a:t>Stage 1</a:t>
                  </a:r>
                  <a:endParaRPr lang="en-US" altLang="zh-CN">
                    <a:cs typeface="+mn-lt"/>
                  </a:endParaRPr>
                </a:p>
              </p:txBody>
            </p:sp>
          </p:grpSp>
          <p:sp>
            <p:nvSpPr>
              <p:cNvPr id="190" name="左大括号 189"/>
              <p:cNvSpPr/>
              <p:nvPr/>
            </p:nvSpPr>
            <p:spPr>
              <a:xfrm rot="16200000">
                <a:off x="10500" y="3594"/>
                <a:ext cx="414" cy="3771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91" name="文本框 190"/>
              <p:cNvSpPr txBox="1"/>
              <p:nvPr/>
            </p:nvSpPr>
            <p:spPr>
              <a:xfrm>
                <a:off x="9151" y="5687"/>
                <a:ext cx="3112" cy="54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p>
                <a:r>
                  <a:rPr lang="en-US" altLang="zh-CN" sz="1600"/>
                  <a:t>Sampling ratio: 1-</a:t>
                </a:r>
                <a:r>
                  <a:rPr lang="en-US" altLang="zh-CN" sz="1600">
                    <a:latin typeface="Calibri" panose="020F0502020204030204" charset="0"/>
                    <a:cs typeface="Calibri" panose="020F0502020204030204" charset="0"/>
                  </a:rPr>
                  <a:t>λ</a:t>
                </a:r>
                <a:r>
                  <a:rPr lang="en-US" altLang="zh-CN" sz="1600"/>
                  <a:t> </a:t>
                </a:r>
                <a:endParaRPr lang="en-US" altLang="zh-CN" sz="1600" i="1">
                  <a:latin typeface="微软雅黑" panose="020B0503020204020204" charset="-122"/>
                  <a:ea typeface="微软雅黑" panose="020B0503020204020204" charset="-122"/>
                  <a:cs typeface="Cambria Math" panose="02040503050406030204" charset="0"/>
                </a:endParaRPr>
              </a:p>
            </p:txBody>
          </p:sp>
          <p:sp>
            <p:nvSpPr>
              <p:cNvPr id="192" name="左大括号 191"/>
              <p:cNvSpPr/>
              <p:nvPr/>
            </p:nvSpPr>
            <p:spPr>
              <a:xfrm rot="16200000">
                <a:off x="14107" y="4626"/>
                <a:ext cx="414" cy="170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93" name="文本框 192"/>
              <p:cNvSpPr txBox="1"/>
              <p:nvPr/>
            </p:nvSpPr>
            <p:spPr>
              <a:xfrm>
                <a:off x="12866" y="5697"/>
                <a:ext cx="2773" cy="55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p>
                <a:r>
                  <a:rPr lang="en-US" altLang="zh-CN" sz="1600"/>
                  <a:t>Sampling ratio: </a:t>
                </a:r>
                <a:r>
                  <a:rPr lang="en-US" altLang="zh-CN" sz="1600">
                    <a:latin typeface="Calibri" panose="020F0502020204030204" charset="0"/>
                    <a:cs typeface="Calibri" panose="020F0502020204030204" charset="0"/>
                  </a:rPr>
                  <a:t>λ</a:t>
                </a:r>
                <a:r>
                  <a:rPr lang="en-US" altLang="zh-CN" sz="1600"/>
                  <a:t> </a:t>
                </a:r>
                <a:endParaRPr lang="en-US" altLang="zh-CN" sz="1600" i="1">
                  <a:latin typeface="微软雅黑" panose="020B0503020204020204" charset="-122"/>
                  <a:ea typeface="微软雅黑" panose="020B0503020204020204" charset="-122"/>
                  <a:cs typeface="Cambria Math" panose="02040503050406030204" charset="0"/>
                </a:endParaRPr>
              </a:p>
            </p:txBody>
          </p:sp>
        </p:grpSp>
        <p:sp>
          <p:nvSpPr>
            <p:cNvPr id="194" name="左大括号 193"/>
            <p:cNvSpPr/>
            <p:nvPr/>
          </p:nvSpPr>
          <p:spPr>
            <a:xfrm rot="16200000">
              <a:off x="9970" y="5738"/>
              <a:ext cx="414" cy="2907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5" name="左大括号 194"/>
            <p:cNvSpPr/>
            <p:nvPr/>
          </p:nvSpPr>
          <p:spPr>
            <a:xfrm rot="16200000">
              <a:off x="13739" y="5697"/>
              <a:ext cx="414" cy="2907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6" name="文本框 195"/>
                <p:cNvSpPr txBox="1"/>
                <p:nvPr/>
              </p:nvSpPr>
              <p:spPr>
                <a:xfrm>
                  <a:off x="12072" y="7358"/>
                  <a:ext cx="4166" cy="54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p>
                  <a:r>
                    <a:rPr lang="en-US" altLang="zh-CN" sz="1600"/>
                    <a:t>Sampling ratio: </a:t>
                  </a:r>
                  <a14:m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𝑛𝑒𝑤</m:t>
                          </m:r>
                        </m:num>
                        <m:den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𝑠𝑢𝑚</m:t>
                          </m:r>
                        </m:den>
                      </m:f>
                    </m:oMath>
                  </a14:m>
                  <a:r>
                    <a:rPr lang="en-US" altLang="zh-CN" sz="1600"/>
                    <a:t> </a:t>
                  </a:r>
                  <a:endParaRPr lang="en-US" altLang="zh-CN" sz="1600" i="1">
                    <a:latin typeface="微软雅黑" panose="020B0503020204020204" charset="-122"/>
                    <a:ea typeface="微软雅黑" panose="020B0503020204020204" charset="-122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196" name="文本框 1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72" y="7358"/>
                  <a:ext cx="4166" cy="548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7" name="文本框 196"/>
                <p:cNvSpPr txBox="1"/>
                <p:nvPr/>
              </p:nvSpPr>
              <p:spPr>
                <a:xfrm>
                  <a:off x="8108" y="7358"/>
                  <a:ext cx="3964" cy="54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p>
                  <a:r>
                    <a:rPr lang="en-US" altLang="zh-CN" sz="1600"/>
                    <a:t>Sampling ratio: </a:t>
                  </a:r>
                  <a14:m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𝑜𝑙𝑑</m:t>
                          </m:r>
                        </m:num>
                        <m:den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𝑠𝑢𝑚</m:t>
                          </m:r>
                        </m:den>
                      </m:f>
                    </m:oMath>
                  </a14:m>
                  <a:r>
                    <a:rPr lang="en-US" altLang="zh-CN" sz="1600"/>
                    <a:t> </a:t>
                  </a:r>
                  <a:endParaRPr lang="en-US" altLang="zh-CN" sz="1600" i="1">
                    <a:latin typeface="微软雅黑" panose="020B0503020204020204" charset="-122"/>
                    <a:ea typeface="微软雅黑" panose="020B0503020204020204" charset="-122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197" name="文本框 1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8" y="7358"/>
                  <a:ext cx="3964" cy="548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8" name="左大括号 197"/>
            <p:cNvSpPr/>
            <p:nvPr/>
          </p:nvSpPr>
          <p:spPr>
            <a:xfrm rot="16200000">
              <a:off x="11788" y="5718"/>
              <a:ext cx="414" cy="6345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9" name="文本框 198"/>
            <p:cNvSpPr txBox="1"/>
            <p:nvPr/>
          </p:nvSpPr>
          <p:spPr>
            <a:xfrm>
              <a:off x="10464" y="9098"/>
              <a:ext cx="3112" cy="54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p>
              <a:r>
                <a:rPr lang="en-US" altLang="zh-CN" sz="1600"/>
                <a:t>Sampling ratio: 1 </a:t>
              </a:r>
              <a:endParaRPr lang="en-US" altLang="zh-CN" sz="1600" i="1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</a:endParaRPr>
            </a:p>
          </p:txBody>
        </p:sp>
        <p:cxnSp>
          <p:nvCxnSpPr>
            <p:cNvPr id="200" name="直接箭头连接符 199"/>
            <p:cNvCxnSpPr>
              <a:stCxn id="189" idx="2"/>
              <a:endCxn id="118" idx="0"/>
            </p:cNvCxnSpPr>
            <p:nvPr/>
          </p:nvCxnSpPr>
          <p:spPr>
            <a:xfrm>
              <a:off x="7570" y="5276"/>
              <a:ext cx="1" cy="11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箭头连接符 200"/>
            <p:cNvCxnSpPr>
              <a:stCxn id="118" idx="2"/>
              <a:endCxn id="150" idx="0"/>
            </p:cNvCxnSpPr>
            <p:nvPr/>
          </p:nvCxnSpPr>
          <p:spPr>
            <a:xfrm flipH="1">
              <a:off x="7570" y="6988"/>
              <a:ext cx="1" cy="111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曲线连接符 201"/>
            <p:cNvCxnSpPr>
              <a:stCxn id="150" idx="1"/>
              <a:endCxn id="189" idx="1"/>
            </p:cNvCxnSpPr>
            <p:nvPr/>
          </p:nvCxnSpPr>
          <p:spPr>
            <a:xfrm rot="10800000" flipH="1">
              <a:off x="6815" y="4981"/>
              <a:ext cx="5" cy="3415"/>
            </a:xfrm>
            <a:prstGeom prst="curvedConnector3">
              <a:avLst>
                <a:gd name="adj1" fmla="val -7500000"/>
              </a:avLst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6064250" y="1088390"/>
            <a:ext cx="5939790" cy="1861820"/>
            <a:chOff x="9550" y="7330"/>
            <a:chExt cx="9354" cy="2932"/>
          </a:xfrm>
        </p:grpSpPr>
        <p:grpSp>
          <p:nvGrpSpPr>
            <p:cNvPr id="20" name="组合 19"/>
            <p:cNvGrpSpPr/>
            <p:nvPr/>
          </p:nvGrpSpPr>
          <p:grpSpPr>
            <a:xfrm>
              <a:off x="9550" y="7330"/>
              <a:ext cx="4308" cy="2932"/>
              <a:chOff x="3745" y="5744"/>
              <a:chExt cx="4664" cy="3350"/>
            </a:xfrm>
          </p:grpSpPr>
          <p:pic>
            <p:nvPicPr>
              <p:cNvPr id="14" name="图片 13" descr="微信图片_20230319074210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3745" y="5744"/>
                <a:ext cx="4665" cy="3351"/>
              </a:xfrm>
              <a:prstGeom prst="rect">
                <a:avLst/>
              </a:prstGeom>
            </p:spPr>
          </p:pic>
          <p:sp>
            <p:nvSpPr>
              <p:cNvPr id="15" name="椭圆 14"/>
              <p:cNvSpPr/>
              <p:nvPr/>
            </p:nvSpPr>
            <p:spPr>
              <a:xfrm>
                <a:off x="5665" y="7992"/>
                <a:ext cx="608" cy="608"/>
              </a:xfrm>
              <a:prstGeom prst="ellipse">
                <a:avLst/>
              </a:prstGeom>
              <a:noFill/>
              <a:ln w="254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635" y="7115"/>
                <a:ext cx="608" cy="608"/>
              </a:xfrm>
              <a:prstGeom prst="ellipse">
                <a:avLst/>
              </a:prstGeom>
              <a:noFill/>
              <a:ln w="254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文本框 16"/>
                <p:cNvSpPr txBox="1"/>
                <p:nvPr/>
              </p:nvSpPr>
              <p:spPr>
                <a:xfrm>
                  <a:off x="13928" y="8362"/>
                  <a:ext cx="4977" cy="13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600">
                      <a:cs typeface="+mn-lt"/>
                    </a:rPr>
                    <a:t>The </a:t>
                  </a:r>
                  <a:r>
                    <a:rPr lang="zh-CN" altLang="en-US" sz="1600">
                      <a:cs typeface="+mn-lt"/>
                    </a:rPr>
                    <a:t>rise </a:t>
                  </a:r>
                  <a:r>
                    <a:rPr lang="en-US" altLang="zh-CN" sz="1600">
                      <a:cs typeface="+mn-lt"/>
                    </a:rPr>
                    <a:t>of</a:t>
                  </a:r>
                  <a:r>
                    <a:rPr lang="zh-CN" altLang="en-US" sz="1600">
                      <a:cs typeface="+mn-lt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𝑇𝐷</m:t>
                      </m:r>
                      <m:r>
                        <a:rPr lang="en-US" altLang="zh-CN" sz="1600" i="1">
                          <a:latin typeface="Cambria Math" panose="02040503050406030204" charset="0"/>
                          <a:ea typeface="MS Mincho" panose="02020609040205080304" charset="-128"/>
                          <a:cs typeface="Cambria Math" panose="02040503050406030204" charset="0"/>
                        </a:rPr>
                        <m:t>_</m:t>
                      </m:r>
                      <m:r>
                        <a:rPr lang="en-US" altLang="zh-CN" sz="1600" i="1">
                          <a:latin typeface="Cambria Math" panose="02040503050406030204" charset="0"/>
                          <a:cs typeface="Cambria Math" panose="02040503050406030204" charset="0"/>
                        </a:rPr>
                        <m:t>𝑒𝑟𝑟𝑜𝑟</m:t>
                      </m:r>
                    </m:oMath>
                  </a14:m>
                  <a:r>
                    <a:rPr lang="zh-CN" altLang="en-US" sz="1600">
                      <a:cs typeface="+mn-lt"/>
                    </a:rPr>
                    <a:t> can be observed when the opponent</a:t>
                  </a:r>
                  <a:r>
                    <a:rPr lang="en-US" altLang="zh-CN" sz="1600">
                      <a:cs typeface="+mn-lt"/>
                    </a:rPr>
                    <a:t> change</a:t>
                  </a:r>
                  <a:endParaRPr lang="en-US" altLang="zh-CN" sz="1600">
                    <a:cs typeface="+mn-lt"/>
                  </a:endParaRPr>
                </a:p>
              </p:txBody>
            </p:sp>
          </mc:Choice>
          <mc:Fallback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28" y="8362"/>
                  <a:ext cx="4977" cy="1307"/>
                </a:xfrm>
                <a:prstGeom prst="rect">
                  <a:avLst/>
                </a:prstGeom>
                <a:blipFill rotWithShape="1">
                  <a:blip r:embed="rId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3095">
                <a:cs typeface="+mj-lt"/>
              </a:rPr>
              <a:t>Implementation and Evaluation</a:t>
            </a:r>
            <a:endParaRPr sz="3095">
              <a:cs typeface="+mj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32130" y="1766570"/>
            <a:ext cx="11333480" cy="38360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b="1">
                <a:latin typeface="+mn-ea"/>
              </a:rPr>
              <a:t>Evaluation environment:</a:t>
            </a:r>
            <a:endParaRPr lang="en-US" b="1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+mn-ea"/>
              </a:rPr>
              <a:t>rSoccer - IEEE VSSS environment to simulate a robot soccer scenario.</a:t>
            </a:r>
            <a:endParaRPr lang="en-US">
              <a:latin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b="1">
                <a:latin typeface="+mn-ea"/>
                <a:sym typeface="+mn-ea"/>
              </a:rPr>
              <a:t>RL algorithm:</a:t>
            </a:r>
            <a:endParaRPr lang="en-US" b="1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+mn-ea"/>
                <a:sym typeface="+mn-ea"/>
              </a:rPr>
              <a:t>TD3 (Twin Delayed DDPG): a state-od-the-art RL algorithm for continuous control tasks</a:t>
            </a:r>
            <a:endParaRPr lang="en-US">
              <a:latin typeface="+mn-ea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b="1">
                <a:latin typeface="+mn-ea"/>
              </a:rPr>
              <a:t>Baseline: </a:t>
            </a:r>
            <a:endParaRPr lang="en-US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+mn-ea"/>
              </a:rPr>
              <a:t>Vanilla-ER</a:t>
            </a:r>
            <a:endParaRPr lang="en-US">
              <a:solidFill>
                <a:schemeClr val="tx1"/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+mn-ea"/>
              </a:rPr>
              <a:t>Prioritized Experience Replay (PER)</a:t>
            </a:r>
            <a:endParaRPr lang="en-US">
              <a:solidFill>
                <a:schemeClr val="tx1"/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+mn-ea"/>
              </a:rPr>
              <a:t>Combined </a:t>
            </a:r>
            <a:r>
              <a:rPr lang="en-US">
                <a:latin typeface="+mn-ea"/>
                <a:sym typeface="+mn-ea"/>
              </a:rPr>
              <a:t>Experience Replay (</a:t>
            </a:r>
            <a:r>
              <a:rPr lang="en-US">
                <a:solidFill>
                  <a:schemeClr val="tx1"/>
                </a:solidFill>
                <a:latin typeface="+mn-ea"/>
              </a:rPr>
              <a:t>CER)</a:t>
            </a:r>
            <a:endParaRPr lang="en-US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b="1">
                <a:latin typeface="+mn-ea"/>
                <a:sym typeface="+mn-ea"/>
              </a:rPr>
              <a:t>Evaluation settings:</a:t>
            </a:r>
            <a:endParaRPr lang="en-US" b="1">
              <a:latin typeface="+mn-ea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+mn-ea"/>
                <a:sym typeface="+mn-ea"/>
              </a:rPr>
              <a:t>3 vs 3 robot soccer match</a:t>
            </a:r>
            <a:endParaRPr lang="en-US">
              <a:solidFill>
                <a:schemeClr val="tx1"/>
              </a:solidFill>
              <a:latin typeface="+mn-ea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+mn-ea"/>
                <a:sym typeface="+mn-ea"/>
              </a:rPr>
              <a:t>Each agent controls one player</a:t>
            </a:r>
            <a:endParaRPr lang="en-US">
              <a:solidFill>
                <a:schemeClr val="tx1"/>
              </a:solidFill>
              <a:latin typeface="+mn-ea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+mn-ea"/>
                <a:sym typeface="+mn-ea"/>
              </a:rPr>
              <a:t>Follow the rewards shaping in rSoccer</a:t>
            </a:r>
            <a:endParaRPr lang="en-US">
              <a:solidFill>
                <a:schemeClr val="tx1"/>
              </a:solidFill>
              <a:latin typeface="+mn-ea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+mn-ea"/>
                <a:sym typeface="+mn-ea"/>
              </a:rPr>
              <a:t>Each match lasting 200 time steps</a:t>
            </a:r>
            <a:endParaRPr 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>
          <a:xfrm>
            <a:off x="9262110" y="6356350"/>
            <a:ext cx="2743200" cy="365125"/>
          </a:xfrm>
        </p:spPr>
        <p:txBody>
          <a:bodyPr>
            <a:normAutofit fontScale="90000"/>
          </a:bodyPr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</a:fld>
            <a:endParaRPr lang="zh-CN"/>
          </a:p>
        </p:txBody>
      </p:sp>
      <p:pic>
        <p:nvPicPr>
          <p:cNvPr id="3" name="图片 2" descr="vs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62470" y="3294380"/>
            <a:ext cx="3439160" cy="29806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1851,&quot;width&quot;:2876}"/>
</p:tagLst>
</file>

<file path=ppt/tags/tag2.xml><?xml version="1.0" encoding="utf-8"?>
<p:tagLst xmlns:p="http://schemas.openxmlformats.org/presentationml/2006/main">
  <p:tag name="KSO_WM_UNIT_PLACING_PICTURE_USER_VIEWPORT" val="{&quot;height&quot;:3348,&quot;width&quot;:4608}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PLACING_PICTURE_USER_VIEWPORT" val="{&quot;height&quot;:2784,&quot;width&quot;:3876}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TABLE_BEAUTIFY" val="smartTable{5203a3c5-8375-4cf5-8e9d-95389fc4db52}"/>
  <p:tag name="TABLE_ENDDRAG_ORIGIN_RECT" val="550*119"/>
  <p:tag name="TABLE_ENDDRAG_RECT" val="42*398*550*119"/>
</p:tagLst>
</file>

<file path=ppt/tags/tag7.xml><?xml version="1.0" encoding="utf-8"?>
<p:tagLst xmlns:p="http://schemas.openxmlformats.org/presentationml/2006/main">
  <p:tag name="COMMONDATA" val="eyJoZGlkIjoiODgwZTA2OWZmNDRjODNiZTJiNzE1YmEwNTg1Njg5YmEifQ=="/>
  <p:tag name="KSO_WPP_MARK_KEY" val="eadc0e18-4a15-48ab-bc23-647a6d6c61a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7773</Words>
  <Application>WPS 演示</Application>
  <PresentationFormat>宽屏</PresentationFormat>
  <Paragraphs>395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4" baseType="lpstr">
      <vt:lpstr>Arial</vt:lpstr>
      <vt:lpstr>宋体</vt:lpstr>
      <vt:lpstr>Wingdings</vt:lpstr>
      <vt:lpstr>Arial</vt:lpstr>
      <vt:lpstr>Wingdings</vt:lpstr>
      <vt:lpstr>Cambria Math</vt:lpstr>
      <vt:lpstr>Calibri</vt:lpstr>
      <vt:lpstr>MS Mincho</vt:lpstr>
      <vt:lpstr>微软雅黑</vt:lpstr>
      <vt:lpstr>Arial Unicode MS</vt:lpstr>
      <vt:lpstr>Office 主题</vt:lpstr>
      <vt:lpstr>Sample Efficient Prioritized Experience Replay for Adversarial Environments</vt:lpstr>
      <vt:lpstr>Motivation</vt:lpstr>
      <vt:lpstr>Experience Replay</vt:lpstr>
      <vt:lpstr>Existing Prioritized Experience Replay Method</vt:lpstr>
      <vt:lpstr>Problems of Existing PER Method in Adversarial Environment</vt:lpstr>
      <vt:lpstr>From Temporal Difference to Adversarial Difference</vt:lpstr>
      <vt:lpstr>Key Idea: Adversarial Difference</vt:lpstr>
      <vt:lpstr>APER: Adversarial Prioritized Experience Replay </vt:lpstr>
      <vt:lpstr>Implementation and Evaluation</vt:lpstr>
      <vt:lpstr>Evaluation Questions</vt:lpstr>
      <vt:lpstr>Evaluation Questions</vt:lpstr>
      <vt:lpstr>Conclusion</vt:lpstr>
      <vt:lpstr>Future work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Zongyuan Zhang</dc:creator>
  <cp:lastModifiedBy>Dr</cp:lastModifiedBy>
  <cp:revision>520</cp:revision>
  <dcterms:created xsi:type="dcterms:W3CDTF">2023-03-08T06:54:00Z</dcterms:created>
  <dcterms:modified xsi:type="dcterms:W3CDTF">2023-03-21T14:00:27Z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709A060191A444FFAC91ADD74FA9D8FF</vt:lpwstr>
  </property>
  <property fmtid="{D5CDD505-2E9C-101B-9397-08002B2CF9AE}" pid="3" name="KSOProductBuildVer">
    <vt:lpwstr>2052-11.1.0.13703</vt:lpwstr>
  </property>
</Properties>
</file>